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onsolas" panose="020B0609020204030204" pitchFamily="49" charset="0"/>
      <p:regular r:id="rId13"/>
      <p:bold r:id="rId14"/>
      <p:italic r:id="rId15"/>
      <p:boldItalic r:id="rId16"/>
    </p:embeddedFont>
    <p:embeddedFont>
      <p:font typeface="Lora" pitchFamily="2" charset="0"/>
      <p:regular r:id="rId17"/>
    </p:embeddedFont>
    <p:embeddedFont>
      <p:font typeface="Source Sans 3"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95325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sv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7.sv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15.svg"/><Relationship Id="rId9"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077635"/>
            <a:ext cx="5970151" cy="704017"/>
          </a:xfrm>
          <a:prstGeom prst="rect">
            <a:avLst/>
          </a:prstGeom>
          <a:noFill/>
          <a:ln/>
        </p:spPr>
        <p:txBody>
          <a:bodyPr wrap="none" lIns="0" tIns="0" rIns="0" bIns="0" rtlCol="0" anchor="t"/>
          <a:lstStyle/>
          <a:p>
            <a:pPr marL="0" indent="0" algn="l">
              <a:lnSpc>
                <a:spcPts val="5500"/>
              </a:lnSpc>
              <a:buNone/>
            </a:pPr>
            <a:r>
              <a:rPr lang="en-US" sz="7200" dirty="0" err="1">
                <a:solidFill>
                  <a:srgbClr val="7030A0"/>
                </a:solidFill>
                <a:latin typeface="Lora" pitchFamily="34" charset="0"/>
                <a:ea typeface="Lora" pitchFamily="34" charset="-122"/>
                <a:cs typeface="Lora" pitchFamily="34" charset="-120"/>
              </a:rPr>
              <a:t>WishCloud</a:t>
            </a:r>
            <a:endParaRPr lang="en-US" sz="4400" dirty="0">
              <a:solidFill>
                <a:srgbClr val="7030A0"/>
              </a:solidFill>
            </a:endParaRPr>
          </a:p>
        </p:txBody>
      </p:sp>
      <p:sp>
        <p:nvSpPr>
          <p:cNvPr id="4" name="Text 1"/>
          <p:cNvSpPr/>
          <p:nvPr/>
        </p:nvSpPr>
        <p:spPr>
          <a:xfrm>
            <a:off x="837724" y="2140625"/>
            <a:ext cx="7468553" cy="3886200"/>
          </a:xfrm>
          <a:prstGeom prst="rect">
            <a:avLst/>
          </a:prstGeom>
          <a:noFill/>
          <a:ln/>
        </p:spPr>
        <p:txBody>
          <a:bodyPr wrap="square" lIns="0" tIns="0" rIns="0" bIns="0" rtlCol="0" anchor="t"/>
          <a:lstStyle/>
          <a:p>
            <a:pPr marL="0" indent="0" algn="l">
              <a:lnSpc>
                <a:spcPts val="7650"/>
              </a:lnSpc>
              <a:buNone/>
            </a:pPr>
            <a:r>
              <a:rPr lang="en-US" sz="6100" dirty="0">
                <a:solidFill>
                  <a:srgbClr val="F98AC7"/>
                </a:solidFill>
                <a:latin typeface="Lora" pitchFamily="34" charset="0"/>
                <a:ea typeface="Lora" pitchFamily="34" charset="-122"/>
                <a:cs typeface="Lora" pitchFamily="34" charset="-120"/>
              </a:rPr>
              <a:t>A Serverless Cloud-Native Application for Scalable User Engagement</a:t>
            </a:r>
            <a:endParaRPr lang="en-US" sz="6100" dirty="0"/>
          </a:p>
        </p:txBody>
      </p:sp>
      <p:sp>
        <p:nvSpPr>
          <p:cNvPr id="5" name="Text 2"/>
          <p:cNvSpPr/>
          <p:nvPr/>
        </p:nvSpPr>
        <p:spPr>
          <a:xfrm>
            <a:off x="837724" y="6385798"/>
            <a:ext cx="7468553"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Leveraging AWS serverless architecture to create a dynamic, globally accessible platform for sharing birthday wishes at scale.</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01861" y="612458"/>
            <a:ext cx="4880610" cy="505658"/>
          </a:xfrm>
          <a:prstGeom prst="rect">
            <a:avLst/>
          </a:prstGeom>
          <a:noFill/>
          <a:ln/>
        </p:spPr>
        <p:txBody>
          <a:bodyPr wrap="none" lIns="0" tIns="0" rIns="0" bIns="0" rtlCol="0" anchor="t"/>
          <a:lstStyle/>
          <a:p>
            <a:pPr marL="0" indent="0" algn="l">
              <a:lnSpc>
                <a:spcPts val="3950"/>
              </a:lnSpc>
              <a:buNone/>
            </a:pPr>
            <a:r>
              <a:rPr lang="en-US" sz="3150" dirty="0">
                <a:solidFill>
                  <a:srgbClr val="F98AC7"/>
                </a:solidFill>
                <a:latin typeface="Lora" pitchFamily="34" charset="0"/>
                <a:ea typeface="Lora" pitchFamily="34" charset="-122"/>
                <a:cs typeface="Lora" pitchFamily="34" charset="-120"/>
              </a:rPr>
              <a:t>Implementation &amp; Testing</a:t>
            </a:r>
            <a:endParaRPr lang="en-US" sz="3150" dirty="0"/>
          </a:p>
        </p:txBody>
      </p:sp>
      <p:sp>
        <p:nvSpPr>
          <p:cNvPr id="3" name="Text 1"/>
          <p:cNvSpPr/>
          <p:nvPr/>
        </p:nvSpPr>
        <p:spPr>
          <a:xfrm>
            <a:off x="601861" y="1186815"/>
            <a:ext cx="3252907" cy="252770"/>
          </a:xfrm>
          <a:prstGeom prst="rect">
            <a:avLst/>
          </a:prstGeom>
          <a:noFill/>
          <a:ln/>
        </p:spPr>
        <p:txBody>
          <a:bodyPr wrap="none" lIns="0" tIns="0" rIns="0" bIns="0" rtlCol="0" anchor="t"/>
          <a:lstStyle/>
          <a:p>
            <a:pPr marL="0" indent="0" algn="l">
              <a:lnSpc>
                <a:spcPts val="1950"/>
              </a:lnSpc>
              <a:buNone/>
            </a:pPr>
            <a:r>
              <a:rPr lang="en-US" sz="1550" dirty="0">
                <a:solidFill>
                  <a:srgbClr val="F98AC7"/>
                </a:solidFill>
                <a:latin typeface="Lora" pitchFamily="34" charset="0"/>
                <a:ea typeface="Lora" pitchFamily="34" charset="-122"/>
                <a:cs typeface="Lora" pitchFamily="34" charset="-120"/>
              </a:rPr>
              <a:t>Team Responsibilities (5 Members)</a:t>
            </a:r>
            <a:endParaRPr lang="en-US" sz="1550" dirty="0"/>
          </a:p>
        </p:txBody>
      </p:sp>
      <p:pic>
        <p:nvPicPr>
          <p:cNvPr id="4"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1861" y="1697474"/>
            <a:ext cx="429816" cy="429816"/>
          </a:xfrm>
          <a:prstGeom prst="rect">
            <a:avLst/>
          </a:prstGeom>
        </p:spPr>
      </p:pic>
      <p:sp>
        <p:nvSpPr>
          <p:cNvPr id="5" name="Text 2"/>
          <p:cNvSpPr/>
          <p:nvPr/>
        </p:nvSpPr>
        <p:spPr>
          <a:xfrm>
            <a:off x="601861" y="2342198"/>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Frontend Developer</a:t>
            </a:r>
            <a:endParaRPr lang="en-US" sz="1550" dirty="0"/>
          </a:p>
        </p:txBody>
      </p:sp>
      <p:sp>
        <p:nvSpPr>
          <p:cNvPr id="6" name="Text 3"/>
          <p:cNvSpPr/>
          <p:nvPr/>
        </p:nvSpPr>
        <p:spPr>
          <a:xfrm>
            <a:off x="601861" y="2698075"/>
            <a:ext cx="4332208" cy="550069"/>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UI design, HTML/CSS/JavaScript development, S3 static website configuration, and user experience optimization.</a:t>
            </a:r>
            <a:endParaRPr lang="en-US" sz="1350" dirty="0"/>
          </a:p>
        </p:txBody>
      </p:sp>
      <p:pic>
        <p:nvPicPr>
          <p:cNvPr id="7"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148977" y="1697474"/>
            <a:ext cx="429816" cy="429816"/>
          </a:xfrm>
          <a:prstGeom prst="rect">
            <a:avLst/>
          </a:prstGeom>
        </p:spPr>
      </p:pic>
      <p:sp>
        <p:nvSpPr>
          <p:cNvPr id="8" name="Text 4"/>
          <p:cNvSpPr/>
          <p:nvPr/>
        </p:nvSpPr>
        <p:spPr>
          <a:xfrm>
            <a:off x="5148977" y="2342198"/>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Backend Developer</a:t>
            </a:r>
            <a:endParaRPr lang="en-US" sz="1550" dirty="0"/>
          </a:p>
        </p:txBody>
      </p:sp>
      <p:sp>
        <p:nvSpPr>
          <p:cNvPr id="9" name="Text 5"/>
          <p:cNvSpPr/>
          <p:nvPr/>
        </p:nvSpPr>
        <p:spPr>
          <a:xfrm>
            <a:off x="5148977" y="2698075"/>
            <a:ext cx="4332327" cy="550069"/>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Lambda function development, DynamoDB schema design, data validation logic, and AWS SDK integration.</a:t>
            </a:r>
            <a:endParaRPr lang="en-US" sz="1350" dirty="0"/>
          </a:p>
        </p:txBody>
      </p:sp>
      <p:pic>
        <p:nvPicPr>
          <p:cNvPr id="10"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96212" y="1697474"/>
            <a:ext cx="429816" cy="429816"/>
          </a:xfrm>
          <a:prstGeom prst="rect">
            <a:avLst/>
          </a:prstGeom>
        </p:spPr>
      </p:pic>
      <p:sp>
        <p:nvSpPr>
          <p:cNvPr id="11" name="Text 6"/>
          <p:cNvSpPr/>
          <p:nvPr/>
        </p:nvSpPr>
        <p:spPr>
          <a:xfrm>
            <a:off x="9696212" y="2342198"/>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Cloud Engineer</a:t>
            </a:r>
            <a:endParaRPr lang="en-US" sz="1550" dirty="0"/>
          </a:p>
        </p:txBody>
      </p:sp>
      <p:sp>
        <p:nvSpPr>
          <p:cNvPr id="12" name="Text 7"/>
          <p:cNvSpPr/>
          <p:nvPr/>
        </p:nvSpPr>
        <p:spPr>
          <a:xfrm>
            <a:off x="9696212" y="2698075"/>
            <a:ext cx="4332327" cy="825103"/>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API Gateway setup, endpoint configuration, request/response mapping, and CORS policy implementation.</a:t>
            </a:r>
            <a:endParaRPr lang="en-US" sz="1350" dirty="0"/>
          </a:p>
        </p:txBody>
      </p:sp>
      <p:pic>
        <p:nvPicPr>
          <p:cNvPr id="13"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01861" y="3867031"/>
            <a:ext cx="429816" cy="429816"/>
          </a:xfrm>
          <a:prstGeom prst="rect">
            <a:avLst/>
          </a:prstGeom>
        </p:spPr>
      </p:pic>
      <p:sp>
        <p:nvSpPr>
          <p:cNvPr id="14" name="Text 8"/>
          <p:cNvSpPr/>
          <p:nvPr/>
        </p:nvSpPr>
        <p:spPr>
          <a:xfrm>
            <a:off x="601861" y="4511754"/>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Security Engineer</a:t>
            </a:r>
            <a:endParaRPr lang="en-US" sz="1550" dirty="0"/>
          </a:p>
        </p:txBody>
      </p:sp>
      <p:sp>
        <p:nvSpPr>
          <p:cNvPr id="15" name="Text 9"/>
          <p:cNvSpPr/>
          <p:nvPr/>
        </p:nvSpPr>
        <p:spPr>
          <a:xfrm>
            <a:off x="601861" y="4867632"/>
            <a:ext cx="4332208" cy="550069"/>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IAM role creation, permission policies, security group configuration, and vulnerability assessment.</a:t>
            </a:r>
            <a:endParaRPr lang="en-US" sz="1350" dirty="0"/>
          </a:p>
        </p:txBody>
      </p:sp>
      <p:pic>
        <p:nvPicPr>
          <p:cNvPr id="16" name="Image 4" descr="preencoded.png"/>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148977" y="3867031"/>
            <a:ext cx="429816" cy="429816"/>
          </a:xfrm>
          <a:prstGeom prst="rect">
            <a:avLst/>
          </a:prstGeom>
        </p:spPr>
      </p:pic>
      <p:sp>
        <p:nvSpPr>
          <p:cNvPr id="17" name="Text 10"/>
          <p:cNvSpPr/>
          <p:nvPr/>
        </p:nvSpPr>
        <p:spPr>
          <a:xfrm>
            <a:off x="5148977" y="4511754"/>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D6E5EF"/>
                </a:solidFill>
                <a:latin typeface="Lora" pitchFamily="34" charset="0"/>
                <a:ea typeface="Lora" pitchFamily="34" charset="-122"/>
                <a:cs typeface="Lora" pitchFamily="34" charset="-120"/>
              </a:rPr>
              <a:t>DevOps Engineer</a:t>
            </a:r>
            <a:endParaRPr lang="en-US" sz="1550" dirty="0"/>
          </a:p>
        </p:txBody>
      </p:sp>
      <p:sp>
        <p:nvSpPr>
          <p:cNvPr id="18" name="Text 11"/>
          <p:cNvSpPr/>
          <p:nvPr/>
        </p:nvSpPr>
        <p:spPr>
          <a:xfrm>
            <a:off x="5148977" y="4867632"/>
            <a:ext cx="4332327" cy="550069"/>
          </a:xfrm>
          <a:prstGeom prst="rect">
            <a:avLst/>
          </a:prstGeom>
          <a:noFill/>
          <a:ln/>
        </p:spPr>
        <p:txBody>
          <a:bodyPr wrap="square" lIns="0" tIns="0" rIns="0" bIns="0" rtlCol="0" anchor="t"/>
          <a:lstStyle/>
          <a:p>
            <a:pPr marL="0" indent="0" algn="l">
              <a:lnSpc>
                <a:spcPts val="2150"/>
              </a:lnSpc>
              <a:buNone/>
            </a:pPr>
            <a:r>
              <a:rPr lang="en-US" sz="1350" dirty="0">
                <a:solidFill>
                  <a:srgbClr val="D6E5EF"/>
                </a:solidFill>
                <a:latin typeface="Source Sans 3" pitchFamily="34" charset="0"/>
                <a:ea typeface="Source Sans 3" pitchFamily="34" charset="-122"/>
                <a:cs typeface="Source Sans 3" pitchFamily="34" charset="-120"/>
              </a:rPr>
              <a:t>CloudFront distribution setup, CloudWatch monitoring, performance tuning, and deployment automation.</a:t>
            </a:r>
            <a:endParaRPr lang="en-US" sz="1350" dirty="0"/>
          </a:p>
        </p:txBody>
      </p:sp>
      <p:sp>
        <p:nvSpPr>
          <p:cNvPr id="19" name="Text 12"/>
          <p:cNvSpPr/>
          <p:nvPr/>
        </p:nvSpPr>
        <p:spPr>
          <a:xfrm>
            <a:off x="601861" y="5782985"/>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F98AC7"/>
                </a:solidFill>
                <a:latin typeface="Lora" pitchFamily="34" charset="0"/>
                <a:ea typeface="Lora" pitchFamily="34" charset="-122"/>
                <a:cs typeface="Lora" pitchFamily="34" charset="-120"/>
              </a:rPr>
              <a:t>Testing Strategy</a:t>
            </a:r>
            <a:endParaRPr lang="en-US" sz="1550" dirty="0"/>
          </a:p>
        </p:txBody>
      </p:sp>
      <p:sp>
        <p:nvSpPr>
          <p:cNvPr id="20" name="Text 13"/>
          <p:cNvSpPr/>
          <p:nvPr/>
        </p:nvSpPr>
        <p:spPr>
          <a:xfrm>
            <a:off x="601861" y="6207681"/>
            <a:ext cx="6503551" cy="275034"/>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D6E5EF"/>
                </a:solidFill>
                <a:latin typeface="Source Sans 3" pitchFamily="34" charset="0"/>
                <a:ea typeface="Source Sans 3" pitchFamily="34" charset="-122"/>
                <a:cs typeface="Source Sans 3" pitchFamily="34" charset="-120"/>
              </a:rPr>
              <a:t>Unit Testing:</a:t>
            </a:r>
            <a:r>
              <a:rPr lang="en-US" sz="1350" dirty="0">
                <a:solidFill>
                  <a:srgbClr val="D6E5EF"/>
                </a:solidFill>
                <a:latin typeface="Source Sans 3" pitchFamily="34" charset="0"/>
                <a:ea typeface="Source Sans 3" pitchFamily="34" charset="-122"/>
                <a:cs typeface="Source Sans 3" pitchFamily="34" charset="-120"/>
              </a:rPr>
              <a:t> Lambda function logic validation</a:t>
            </a:r>
            <a:endParaRPr lang="en-US" sz="1350" dirty="0"/>
          </a:p>
        </p:txBody>
      </p:sp>
      <p:sp>
        <p:nvSpPr>
          <p:cNvPr id="21" name="Text 14"/>
          <p:cNvSpPr/>
          <p:nvPr/>
        </p:nvSpPr>
        <p:spPr>
          <a:xfrm>
            <a:off x="601861" y="6542842"/>
            <a:ext cx="6503551" cy="275034"/>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D6E5EF"/>
                </a:solidFill>
                <a:latin typeface="Source Sans 3" pitchFamily="34" charset="0"/>
                <a:ea typeface="Source Sans 3" pitchFamily="34" charset="-122"/>
                <a:cs typeface="Source Sans 3" pitchFamily="34" charset="-120"/>
              </a:rPr>
              <a:t>Integration Testing:</a:t>
            </a:r>
            <a:r>
              <a:rPr lang="en-US" sz="1350" dirty="0">
                <a:solidFill>
                  <a:srgbClr val="D6E5EF"/>
                </a:solidFill>
                <a:latin typeface="Source Sans 3" pitchFamily="34" charset="0"/>
                <a:ea typeface="Source Sans 3" pitchFamily="34" charset="-122"/>
                <a:cs typeface="Source Sans 3" pitchFamily="34" charset="-120"/>
              </a:rPr>
              <a:t> End-to-end API workflows</a:t>
            </a:r>
            <a:endParaRPr lang="en-US" sz="1350" dirty="0"/>
          </a:p>
        </p:txBody>
      </p:sp>
      <p:sp>
        <p:nvSpPr>
          <p:cNvPr id="22" name="Text 15"/>
          <p:cNvSpPr/>
          <p:nvPr/>
        </p:nvSpPr>
        <p:spPr>
          <a:xfrm>
            <a:off x="601861" y="6878003"/>
            <a:ext cx="6503551" cy="275034"/>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D6E5EF"/>
                </a:solidFill>
                <a:latin typeface="Source Sans 3" pitchFamily="34" charset="0"/>
                <a:ea typeface="Source Sans 3" pitchFamily="34" charset="-122"/>
                <a:cs typeface="Source Sans 3" pitchFamily="34" charset="-120"/>
              </a:rPr>
              <a:t>Load Testing:</a:t>
            </a:r>
            <a:r>
              <a:rPr lang="en-US" sz="1350" dirty="0">
                <a:solidFill>
                  <a:srgbClr val="D6E5EF"/>
                </a:solidFill>
                <a:latin typeface="Source Sans 3" pitchFamily="34" charset="0"/>
                <a:ea typeface="Source Sans 3" pitchFamily="34" charset="-122"/>
                <a:cs typeface="Source Sans 3" pitchFamily="34" charset="-120"/>
              </a:rPr>
              <a:t> Concurrent user simulations</a:t>
            </a:r>
            <a:endParaRPr lang="en-US" sz="1350" dirty="0"/>
          </a:p>
        </p:txBody>
      </p:sp>
      <p:sp>
        <p:nvSpPr>
          <p:cNvPr id="23" name="Text 16"/>
          <p:cNvSpPr/>
          <p:nvPr/>
        </p:nvSpPr>
        <p:spPr>
          <a:xfrm>
            <a:off x="601861" y="7213163"/>
            <a:ext cx="6503551" cy="275034"/>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D6E5EF"/>
                </a:solidFill>
                <a:latin typeface="Source Sans 3" pitchFamily="34" charset="0"/>
                <a:ea typeface="Source Sans 3" pitchFamily="34" charset="-122"/>
                <a:cs typeface="Source Sans 3" pitchFamily="34" charset="-120"/>
              </a:rPr>
              <a:t>Security Testing:</a:t>
            </a:r>
            <a:r>
              <a:rPr lang="en-US" sz="1350" dirty="0">
                <a:solidFill>
                  <a:srgbClr val="D6E5EF"/>
                </a:solidFill>
                <a:latin typeface="Source Sans 3" pitchFamily="34" charset="0"/>
                <a:ea typeface="Source Sans 3" pitchFamily="34" charset="-122"/>
                <a:cs typeface="Source Sans 3" pitchFamily="34" charset="-120"/>
              </a:rPr>
              <a:t> Penetration and vulnerability scans</a:t>
            </a:r>
            <a:endParaRPr lang="en-US" sz="1350" dirty="0"/>
          </a:p>
        </p:txBody>
      </p:sp>
      <p:sp>
        <p:nvSpPr>
          <p:cNvPr id="24" name="Text 17"/>
          <p:cNvSpPr/>
          <p:nvPr/>
        </p:nvSpPr>
        <p:spPr>
          <a:xfrm>
            <a:off x="7532608" y="5782985"/>
            <a:ext cx="2456140" cy="252770"/>
          </a:xfrm>
          <a:prstGeom prst="rect">
            <a:avLst/>
          </a:prstGeom>
          <a:noFill/>
          <a:ln/>
        </p:spPr>
        <p:txBody>
          <a:bodyPr wrap="none" lIns="0" tIns="0" rIns="0" bIns="0" rtlCol="0" anchor="t"/>
          <a:lstStyle/>
          <a:p>
            <a:pPr marL="0" indent="0" algn="l">
              <a:lnSpc>
                <a:spcPts val="1950"/>
              </a:lnSpc>
              <a:buNone/>
            </a:pPr>
            <a:r>
              <a:rPr lang="en-US" sz="1550" dirty="0">
                <a:solidFill>
                  <a:srgbClr val="F98AC7"/>
                </a:solidFill>
                <a:latin typeface="Lora" pitchFamily="34" charset="0"/>
                <a:ea typeface="Lora" pitchFamily="34" charset="-122"/>
                <a:cs typeface="Lora" pitchFamily="34" charset="-120"/>
              </a:rPr>
              <a:t>Deployment &amp; Monitoring</a:t>
            </a:r>
            <a:endParaRPr lang="en-US" sz="1550" dirty="0"/>
          </a:p>
        </p:txBody>
      </p:sp>
      <p:sp>
        <p:nvSpPr>
          <p:cNvPr id="25" name="Text 18"/>
          <p:cNvSpPr/>
          <p:nvPr/>
        </p:nvSpPr>
        <p:spPr>
          <a:xfrm>
            <a:off x="7532608" y="6207681"/>
            <a:ext cx="6503551" cy="550069"/>
          </a:xfrm>
          <a:prstGeom prst="rect">
            <a:avLst/>
          </a:prstGeom>
          <a:noFill/>
          <a:ln/>
        </p:spPr>
        <p:txBody>
          <a:bodyPr wrap="square" lIns="0" tIns="0" rIns="0" bIns="0" rtlCol="0" anchor="t"/>
          <a:lstStyle/>
          <a:p>
            <a:pPr marL="0" indent="0" algn="l">
              <a:lnSpc>
                <a:spcPts val="2150"/>
              </a:lnSpc>
              <a:buNone/>
            </a:pPr>
            <a:r>
              <a:rPr lang="en-US" sz="1350" b="1" dirty="0">
                <a:solidFill>
                  <a:srgbClr val="D6E5EF"/>
                </a:solidFill>
                <a:latin typeface="Source Sans 3" pitchFamily="34" charset="0"/>
                <a:ea typeface="Source Sans 3" pitchFamily="34" charset="-122"/>
                <a:cs typeface="Source Sans 3" pitchFamily="34" charset="-120"/>
              </a:rPr>
              <a:t>Deployment Tools:</a:t>
            </a:r>
            <a:r>
              <a:rPr lang="en-US" sz="1350" dirty="0">
                <a:solidFill>
                  <a:srgbClr val="D6E5EF"/>
                </a:solidFill>
                <a:latin typeface="Source Sans 3" pitchFamily="34" charset="0"/>
                <a:ea typeface="Source Sans 3" pitchFamily="34" charset="-122"/>
                <a:cs typeface="Source Sans 3" pitchFamily="34" charset="-120"/>
              </a:rPr>
              <a:t> AWS Console, CloudFormation Infrastructure as Code templates for reproducible deployments.</a:t>
            </a:r>
            <a:endParaRPr lang="en-US" sz="1350" dirty="0"/>
          </a:p>
        </p:txBody>
      </p:sp>
      <p:sp>
        <p:nvSpPr>
          <p:cNvPr id="26" name="Text 19"/>
          <p:cNvSpPr/>
          <p:nvPr/>
        </p:nvSpPr>
        <p:spPr>
          <a:xfrm>
            <a:off x="7532608" y="6912412"/>
            <a:ext cx="6503551" cy="550069"/>
          </a:xfrm>
          <a:prstGeom prst="rect">
            <a:avLst/>
          </a:prstGeom>
          <a:noFill/>
          <a:ln/>
        </p:spPr>
        <p:txBody>
          <a:bodyPr wrap="square" lIns="0" tIns="0" rIns="0" bIns="0" rtlCol="0" anchor="t"/>
          <a:lstStyle/>
          <a:p>
            <a:pPr marL="0" indent="0" algn="l">
              <a:lnSpc>
                <a:spcPts val="2150"/>
              </a:lnSpc>
              <a:buNone/>
            </a:pPr>
            <a:r>
              <a:rPr lang="en-US" sz="1350" b="1" dirty="0">
                <a:solidFill>
                  <a:srgbClr val="D6E5EF"/>
                </a:solidFill>
                <a:latin typeface="Source Sans 3" pitchFamily="34" charset="0"/>
                <a:ea typeface="Source Sans 3" pitchFamily="34" charset="-122"/>
                <a:cs typeface="Source Sans 3" pitchFamily="34" charset="-120"/>
              </a:rPr>
              <a:t>Monitoring:</a:t>
            </a:r>
            <a:r>
              <a:rPr lang="en-US" sz="1350" dirty="0">
                <a:solidFill>
                  <a:srgbClr val="D6E5EF"/>
                </a:solidFill>
                <a:latin typeface="Source Sans 3" pitchFamily="34" charset="0"/>
                <a:ea typeface="Source Sans 3" pitchFamily="34" charset="-122"/>
                <a:cs typeface="Source Sans 3" pitchFamily="34" charset="-120"/>
              </a:rPr>
              <a:t> AWS CloudWatch for logs, metrics, alarms, and real-time performance tracking.</a:t>
            </a:r>
            <a:endParaRPr lang="en-US" sz="1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611392"/>
            <a:ext cx="5970151"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Birthday Wishes Portal</a:t>
            </a:r>
            <a:endParaRPr lang="en-US" sz="4400" dirty="0"/>
          </a:p>
        </p:txBody>
      </p:sp>
      <p:sp>
        <p:nvSpPr>
          <p:cNvPr id="3" name="Text 1"/>
          <p:cNvSpPr/>
          <p:nvPr/>
        </p:nvSpPr>
        <p:spPr>
          <a:xfrm>
            <a:off x="837724" y="241113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8AC7"/>
                </a:solidFill>
                <a:latin typeface="Lora" pitchFamily="34" charset="0"/>
                <a:ea typeface="Lora" pitchFamily="34" charset="-122"/>
                <a:cs typeface="Lora" pitchFamily="34" charset="-120"/>
              </a:rPr>
              <a:t>Project Details</a:t>
            </a:r>
            <a:endParaRPr lang="en-US" sz="2200" dirty="0"/>
          </a:p>
        </p:txBody>
      </p:sp>
      <p:sp>
        <p:nvSpPr>
          <p:cNvPr id="4" name="Text 2"/>
          <p:cNvSpPr/>
          <p:nvPr/>
        </p:nvSpPr>
        <p:spPr>
          <a:xfrm>
            <a:off x="837724" y="3002399"/>
            <a:ext cx="7539395" cy="383024"/>
          </a:xfrm>
          <a:prstGeom prst="rect">
            <a:avLst/>
          </a:prstGeom>
          <a:noFill/>
          <a:ln/>
        </p:spPr>
        <p:txBody>
          <a:bodyPr wrap="non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Course:</a:t>
            </a:r>
            <a:r>
              <a:rPr lang="en-US" sz="1850" dirty="0">
                <a:solidFill>
                  <a:srgbClr val="D6E5EF"/>
                </a:solidFill>
                <a:latin typeface="Source Sans 3" pitchFamily="34" charset="0"/>
                <a:ea typeface="Source Sans 3" pitchFamily="34" charset="-122"/>
                <a:cs typeface="Source Sans 3" pitchFamily="34" charset="-120"/>
              </a:rPr>
              <a:t> Cloud Computing and Architecture Project</a:t>
            </a:r>
            <a:endParaRPr lang="en-US" sz="1850" dirty="0"/>
          </a:p>
        </p:txBody>
      </p:sp>
      <p:sp>
        <p:nvSpPr>
          <p:cNvPr id="5" name="Text 3"/>
          <p:cNvSpPr/>
          <p:nvPr/>
        </p:nvSpPr>
        <p:spPr>
          <a:xfrm>
            <a:off x="837724" y="3600807"/>
            <a:ext cx="7539395" cy="383024"/>
          </a:xfrm>
          <a:prstGeom prst="rect">
            <a:avLst/>
          </a:prstGeom>
          <a:noFill/>
          <a:ln/>
        </p:spPr>
        <p:txBody>
          <a:bodyPr wrap="non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Team Size:</a:t>
            </a:r>
            <a:r>
              <a:rPr lang="en-US" sz="1850" dirty="0">
                <a:solidFill>
                  <a:srgbClr val="D6E5EF"/>
                </a:solidFill>
                <a:latin typeface="Source Sans 3" pitchFamily="34" charset="0"/>
                <a:ea typeface="Source Sans 3" pitchFamily="34" charset="-122"/>
                <a:cs typeface="Source Sans 3" pitchFamily="34" charset="-120"/>
              </a:rPr>
              <a:t> 5 Members</a:t>
            </a:r>
            <a:endParaRPr lang="en-US" sz="1850" dirty="0"/>
          </a:p>
        </p:txBody>
      </p:sp>
      <p:sp>
        <p:nvSpPr>
          <p:cNvPr id="6" name="Text 4"/>
          <p:cNvSpPr/>
          <p:nvPr/>
        </p:nvSpPr>
        <p:spPr>
          <a:xfrm>
            <a:off x="837724" y="4199215"/>
            <a:ext cx="7539395" cy="766048"/>
          </a:xfrm>
          <a:prstGeom prst="rect">
            <a:avLst/>
          </a:prstGeom>
          <a:noFill/>
          <a:ln/>
        </p:spPr>
        <p:txBody>
          <a:bodyPr wrap="squar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Focus:</a:t>
            </a:r>
            <a:r>
              <a:rPr lang="en-US" sz="1850" dirty="0">
                <a:solidFill>
                  <a:srgbClr val="D6E5EF"/>
                </a:solidFill>
                <a:latin typeface="Source Sans 3" pitchFamily="34" charset="0"/>
                <a:ea typeface="Source Sans 3" pitchFamily="34" charset="-122"/>
                <a:cs typeface="Source Sans 3" pitchFamily="34" charset="-120"/>
              </a:rPr>
              <a:t> Demonstrating serverless cloud architecture using AWS services for a real-world application scenario</a:t>
            </a:r>
            <a:endParaRPr lang="en-US" sz="1850" dirty="0"/>
          </a:p>
        </p:txBody>
      </p:sp>
      <p:sp>
        <p:nvSpPr>
          <p:cNvPr id="7" name="Shape 5"/>
          <p:cNvSpPr/>
          <p:nvPr/>
        </p:nvSpPr>
        <p:spPr>
          <a:xfrm>
            <a:off x="837724" y="5354078"/>
            <a:ext cx="7539395" cy="37505"/>
          </a:xfrm>
          <a:prstGeom prst="rect">
            <a:avLst/>
          </a:prstGeom>
          <a:solidFill>
            <a:srgbClr val="D6E5EF">
              <a:alpha val="50000"/>
            </a:srgbClr>
          </a:solidFill>
          <a:ln/>
        </p:spPr>
      </p:sp>
      <p:sp>
        <p:nvSpPr>
          <p:cNvPr id="8" name="Text 6"/>
          <p:cNvSpPr/>
          <p:nvPr/>
        </p:nvSpPr>
        <p:spPr>
          <a:xfrm>
            <a:off x="837724" y="5660708"/>
            <a:ext cx="7539395" cy="383024"/>
          </a:xfrm>
          <a:prstGeom prst="rect">
            <a:avLst/>
          </a:prstGeom>
          <a:noFill/>
          <a:ln/>
        </p:spPr>
        <p:txBody>
          <a:bodyPr wrap="non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Team Members:</a:t>
            </a:r>
            <a:r>
              <a:rPr lang="en-US" sz="1850" dirty="0">
                <a:solidFill>
                  <a:srgbClr val="D6E5EF"/>
                </a:solidFill>
                <a:latin typeface="Source Sans 3" pitchFamily="34" charset="0"/>
                <a:ea typeface="Source Sans 3" pitchFamily="34" charset="-122"/>
                <a:cs typeface="Source Sans 3" pitchFamily="34" charset="-120"/>
              </a:rPr>
              <a:t> [Name 1] • [Name 2] • [Name 3] • [Name 4] • [Name 5]</a:t>
            </a:r>
            <a:endParaRPr lang="en-US" sz="1850" dirty="0"/>
          </a:p>
        </p:txBody>
      </p:sp>
      <p:sp>
        <p:nvSpPr>
          <p:cNvPr id="9" name="Text 7"/>
          <p:cNvSpPr/>
          <p:nvPr/>
        </p:nvSpPr>
        <p:spPr>
          <a:xfrm>
            <a:off x="837724" y="6259116"/>
            <a:ext cx="7539395" cy="383024"/>
          </a:xfrm>
          <a:prstGeom prst="rect">
            <a:avLst/>
          </a:prstGeom>
          <a:noFill/>
          <a:ln/>
        </p:spPr>
        <p:txBody>
          <a:bodyPr wrap="none" lIns="0" tIns="0" rIns="0" bIns="0" rtlCol="0" anchor="t"/>
          <a:lstStyle/>
          <a:p>
            <a:pPr marL="0" indent="0" algn="l">
              <a:lnSpc>
                <a:spcPts val="3000"/>
              </a:lnSpc>
              <a:buNone/>
            </a:pPr>
            <a:r>
              <a:rPr lang="en-US" sz="1850" b="1" dirty="0">
                <a:solidFill>
                  <a:srgbClr val="D6E5EF"/>
                </a:solidFill>
                <a:latin typeface="Source Sans 3" pitchFamily="34" charset="0"/>
                <a:ea typeface="Source Sans 3" pitchFamily="34" charset="-122"/>
                <a:cs typeface="Source Sans 3" pitchFamily="34" charset="-120"/>
              </a:rPr>
              <a:t>Instructor:</a:t>
            </a:r>
            <a:r>
              <a:rPr lang="en-US" sz="1850" dirty="0">
                <a:solidFill>
                  <a:srgbClr val="D6E5EF"/>
                </a:solidFill>
                <a:latin typeface="Source Sans 3" pitchFamily="34" charset="0"/>
                <a:ea typeface="Source Sans 3" pitchFamily="34" charset="-122"/>
                <a:cs typeface="Source Sans 3" pitchFamily="34" charset="-120"/>
              </a:rPr>
              <a:t> [Instructor Name]</a:t>
            </a:r>
            <a:endParaRPr lang="en-US" sz="1850" dirty="0"/>
          </a:p>
        </p:txBody>
      </p:sp>
      <p:pic>
        <p:nvPicPr>
          <p:cNvPr id="10" name="Image 0" descr="preencoded.png"/>
          <p:cNvPicPr>
            <a:picLocks noChangeAspect="1"/>
          </p:cNvPicPr>
          <p:nvPr/>
        </p:nvPicPr>
        <p:blipFill>
          <a:blip r:embed="rId3"/>
          <a:stretch>
            <a:fillRect/>
          </a:stretch>
        </p:blipFill>
        <p:spPr>
          <a:xfrm>
            <a:off x="8968621" y="1641277"/>
            <a:ext cx="4831556" cy="483155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4379" y="651391"/>
            <a:ext cx="5004197" cy="625435"/>
          </a:xfrm>
          <a:prstGeom prst="rect">
            <a:avLst/>
          </a:prstGeom>
          <a:noFill/>
          <a:ln/>
        </p:spPr>
        <p:txBody>
          <a:bodyPr wrap="none" lIns="0" tIns="0" rIns="0" bIns="0" rtlCol="0" anchor="t"/>
          <a:lstStyle/>
          <a:p>
            <a:pPr marL="0" indent="0" algn="l">
              <a:lnSpc>
                <a:spcPts val="4900"/>
              </a:lnSpc>
              <a:buNone/>
            </a:pPr>
            <a:r>
              <a:rPr lang="en-US" sz="3900" dirty="0">
                <a:solidFill>
                  <a:srgbClr val="F98AC7"/>
                </a:solidFill>
                <a:latin typeface="Lora" pitchFamily="34" charset="0"/>
                <a:ea typeface="Lora" pitchFamily="34" charset="-122"/>
                <a:cs typeface="Lora" pitchFamily="34" charset="-120"/>
              </a:rPr>
              <a:t>Problem Statement</a:t>
            </a:r>
            <a:endParaRPr lang="en-US" sz="3900" dirty="0"/>
          </a:p>
        </p:txBody>
      </p:sp>
      <p:sp>
        <p:nvSpPr>
          <p:cNvPr id="4" name="Text 1"/>
          <p:cNvSpPr/>
          <p:nvPr/>
        </p:nvSpPr>
        <p:spPr>
          <a:xfrm>
            <a:off x="744379" y="1361837"/>
            <a:ext cx="4324707" cy="312777"/>
          </a:xfrm>
          <a:prstGeom prst="rect">
            <a:avLst/>
          </a:prstGeom>
          <a:noFill/>
          <a:ln/>
        </p:spPr>
        <p:txBody>
          <a:bodyPr wrap="none" lIns="0" tIns="0" rIns="0" bIns="0" rtlCol="0" anchor="t"/>
          <a:lstStyle/>
          <a:p>
            <a:pPr marL="0" indent="0" algn="l">
              <a:lnSpc>
                <a:spcPts val="2450"/>
              </a:lnSpc>
              <a:buNone/>
            </a:pPr>
            <a:r>
              <a:rPr lang="en-US" sz="1950" dirty="0">
                <a:solidFill>
                  <a:srgbClr val="F98AC7"/>
                </a:solidFill>
                <a:latin typeface="Lora" pitchFamily="34" charset="0"/>
                <a:ea typeface="Lora" pitchFamily="34" charset="-122"/>
                <a:cs typeface="Lora" pitchFamily="34" charset="-120"/>
              </a:rPr>
              <a:t>Real-Time Digital Celebration Trends</a:t>
            </a:r>
            <a:endParaRPr lang="en-US" sz="1950" dirty="0"/>
          </a:p>
        </p:txBody>
      </p:sp>
      <p:sp>
        <p:nvSpPr>
          <p:cNvPr id="5" name="Shape 2"/>
          <p:cNvSpPr/>
          <p:nvPr/>
        </p:nvSpPr>
        <p:spPr>
          <a:xfrm>
            <a:off x="744379" y="1993583"/>
            <a:ext cx="3721298" cy="2566392"/>
          </a:xfrm>
          <a:prstGeom prst="roundRect">
            <a:avLst>
              <a:gd name="adj" fmla="val 1243"/>
            </a:avLst>
          </a:prstGeom>
          <a:solidFill>
            <a:srgbClr val="444752"/>
          </a:solidFill>
          <a:ln/>
        </p:spPr>
      </p:sp>
      <p:sp>
        <p:nvSpPr>
          <p:cNvPr id="6" name="Text 3"/>
          <p:cNvSpPr/>
          <p:nvPr/>
        </p:nvSpPr>
        <p:spPr>
          <a:xfrm>
            <a:off x="957024" y="2206228"/>
            <a:ext cx="2502098" cy="312777"/>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Growing Demand</a:t>
            </a:r>
            <a:endParaRPr lang="en-US" sz="1950" dirty="0"/>
          </a:p>
        </p:txBody>
      </p:sp>
      <p:sp>
        <p:nvSpPr>
          <p:cNvPr id="7" name="Text 4"/>
          <p:cNvSpPr/>
          <p:nvPr/>
        </p:nvSpPr>
        <p:spPr>
          <a:xfrm>
            <a:off x="957024" y="2646521"/>
            <a:ext cx="3296007" cy="1360646"/>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Source Sans 3" pitchFamily="34" charset="0"/>
                <a:ea typeface="Source Sans 3" pitchFamily="34" charset="-122"/>
                <a:cs typeface="Source Sans 3" pitchFamily="34" charset="-120"/>
              </a:rPr>
              <a:t>Digital celebration platforms are experiencing exponential growth as users seek convenient ways to share greetings and connect globally.</a:t>
            </a:r>
            <a:endParaRPr lang="en-US" sz="1650" dirty="0"/>
          </a:p>
        </p:txBody>
      </p:sp>
      <p:sp>
        <p:nvSpPr>
          <p:cNvPr id="8" name="Shape 5"/>
          <p:cNvSpPr/>
          <p:nvPr/>
        </p:nvSpPr>
        <p:spPr>
          <a:xfrm>
            <a:off x="4678323" y="1993583"/>
            <a:ext cx="3721298" cy="2566392"/>
          </a:xfrm>
          <a:prstGeom prst="roundRect">
            <a:avLst>
              <a:gd name="adj" fmla="val 1243"/>
            </a:avLst>
          </a:prstGeom>
          <a:solidFill>
            <a:srgbClr val="444752"/>
          </a:solidFill>
          <a:ln/>
        </p:spPr>
      </p:sp>
      <p:sp>
        <p:nvSpPr>
          <p:cNvPr id="9" name="Text 6"/>
          <p:cNvSpPr/>
          <p:nvPr/>
        </p:nvSpPr>
        <p:spPr>
          <a:xfrm>
            <a:off x="4890968" y="2206228"/>
            <a:ext cx="2662118" cy="312777"/>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Traditional Limitations</a:t>
            </a:r>
            <a:endParaRPr lang="en-US" sz="1950" dirty="0"/>
          </a:p>
        </p:txBody>
      </p:sp>
      <p:sp>
        <p:nvSpPr>
          <p:cNvPr id="10" name="Text 7"/>
          <p:cNvSpPr/>
          <p:nvPr/>
        </p:nvSpPr>
        <p:spPr>
          <a:xfrm>
            <a:off x="4890968" y="2646521"/>
            <a:ext cx="3296007" cy="1700808"/>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Source Sans 3" pitchFamily="34" charset="0"/>
                <a:ea typeface="Source Sans 3" pitchFamily="34" charset="-122"/>
                <a:cs typeface="Source Sans 3" pitchFamily="34" charset="-120"/>
              </a:rPr>
              <a:t>Conventional web hosting struggles with scalability challenges, high maintenance costs, and unpredictable traffic spikes during peak celebration periods.</a:t>
            </a:r>
            <a:endParaRPr lang="en-US" sz="1650" dirty="0"/>
          </a:p>
        </p:txBody>
      </p:sp>
      <p:sp>
        <p:nvSpPr>
          <p:cNvPr id="11" name="Shape 8"/>
          <p:cNvSpPr/>
          <p:nvPr/>
        </p:nvSpPr>
        <p:spPr>
          <a:xfrm>
            <a:off x="744379" y="4772620"/>
            <a:ext cx="7655242" cy="1545908"/>
          </a:xfrm>
          <a:prstGeom prst="roundRect">
            <a:avLst>
              <a:gd name="adj" fmla="val 2064"/>
            </a:avLst>
          </a:prstGeom>
          <a:solidFill>
            <a:srgbClr val="444752"/>
          </a:solidFill>
          <a:ln/>
        </p:spPr>
      </p:sp>
      <p:sp>
        <p:nvSpPr>
          <p:cNvPr id="12" name="Text 9"/>
          <p:cNvSpPr/>
          <p:nvPr/>
        </p:nvSpPr>
        <p:spPr>
          <a:xfrm>
            <a:off x="957024" y="4985266"/>
            <a:ext cx="2502098" cy="312777"/>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User Expectations</a:t>
            </a:r>
            <a:endParaRPr lang="en-US" sz="1950" dirty="0"/>
          </a:p>
        </p:txBody>
      </p:sp>
      <p:sp>
        <p:nvSpPr>
          <p:cNvPr id="13" name="Text 10"/>
          <p:cNvSpPr/>
          <p:nvPr/>
        </p:nvSpPr>
        <p:spPr>
          <a:xfrm>
            <a:off x="957024" y="5425559"/>
            <a:ext cx="7229951" cy="680323"/>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Source Sans 3" pitchFamily="34" charset="0"/>
                <a:ea typeface="Source Sans 3" pitchFamily="34" charset="-122"/>
                <a:cs typeface="Source Sans 3" pitchFamily="34" charset="-120"/>
              </a:rPr>
              <a:t>Modern users demand high availability, instant response times, seamless sharing capabilities, and reliable access from anywhere in the world.</a:t>
            </a:r>
            <a:endParaRPr lang="en-US" sz="1650" dirty="0"/>
          </a:p>
        </p:txBody>
      </p:sp>
      <p:sp>
        <p:nvSpPr>
          <p:cNvPr id="14" name="Text 11"/>
          <p:cNvSpPr/>
          <p:nvPr/>
        </p:nvSpPr>
        <p:spPr>
          <a:xfrm>
            <a:off x="744379" y="6557724"/>
            <a:ext cx="7655242" cy="1020485"/>
          </a:xfrm>
          <a:prstGeom prst="rect">
            <a:avLst/>
          </a:prstGeom>
          <a:noFill/>
          <a:ln/>
        </p:spPr>
        <p:txBody>
          <a:bodyPr wrap="square" lIns="0" tIns="0" rIns="0" bIns="0" rtlCol="0" anchor="t"/>
          <a:lstStyle/>
          <a:p>
            <a:pPr marL="0" indent="0" algn="l">
              <a:lnSpc>
                <a:spcPts val="2650"/>
              </a:lnSpc>
              <a:buNone/>
            </a:pPr>
            <a:r>
              <a:rPr lang="en-US" sz="1650" b="1" dirty="0">
                <a:solidFill>
                  <a:srgbClr val="D6E5EF"/>
                </a:solidFill>
                <a:latin typeface="Source Sans 3" pitchFamily="34" charset="0"/>
                <a:ea typeface="Source Sans 3" pitchFamily="34" charset="-122"/>
                <a:cs typeface="Source Sans 3" pitchFamily="34" charset="-120"/>
              </a:rPr>
              <a:t>Our Solution:</a:t>
            </a:r>
            <a:r>
              <a:rPr lang="en-US" sz="1650" dirty="0">
                <a:solidFill>
                  <a:srgbClr val="D6E5EF"/>
                </a:solidFill>
                <a:latin typeface="Source Sans 3" pitchFamily="34" charset="0"/>
                <a:ea typeface="Source Sans 3" pitchFamily="34" charset="-122"/>
                <a:cs typeface="Source Sans 3" pitchFamily="34" charset="-120"/>
              </a:rPr>
              <a:t> Build a birthday wishes portal that leverages AWS serverless architecture to scale dynamically, eliminate server management overhead, and provide cost-efficient, globally distributed infrastructure.</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90682" y="542687"/>
            <a:ext cx="4643438" cy="580430"/>
          </a:xfrm>
          <a:prstGeom prst="rect">
            <a:avLst/>
          </a:prstGeom>
          <a:noFill/>
          <a:ln/>
        </p:spPr>
        <p:txBody>
          <a:bodyPr wrap="none" lIns="0" tIns="0" rIns="0" bIns="0" rtlCol="0" anchor="t"/>
          <a:lstStyle/>
          <a:p>
            <a:pPr marL="0" indent="0" algn="l">
              <a:lnSpc>
                <a:spcPts val="4550"/>
              </a:lnSpc>
              <a:buNone/>
            </a:pPr>
            <a:r>
              <a:rPr lang="en-US" sz="3650" dirty="0">
                <a:solidFill>
                  <a:srgbClr val="F98AC7"/>
                </a:solidFill>
                <a:latin typeface="Lora" pitchFamily="34" charset="0"/>
                <a:ea typeface="Lora" pitchFamily="34" charset="-122"/>
                <a:cs typeface="Lora" pitchFamily="34" charset="-120"/>
              </a:rPr>
              <a:t>Project Abstract</a:t>
            </a:r>
            <a:endParaRPr lang="en-US" sz="3650" dirty="0"/>
          </a:p>
        </p:txBody>
      </p:sp>
      <p:pic>
        <p:nvPicPr>
          <p:cNvPr id="3" name="Image 0" descr="preencoded.png"/>
          <p:cNvPicPr>
            <a:picLocks noChangeAspect="1"/>
          </p:cNvPicPr>
          <p:nvPr/>
        </p:nvPicPr>
        <p:blipFill>
          <a:blip r:embed="rId3"/>
          <a:stretch>
            <a:fillRect/>
          </a:stretch>
        </p:blipFill>
        <p:spPr>
          <a:xfrm>
            <a:off x="690682" y="1641038"/>
            <a:ext cx="6383774" cy="6383774"/>
          </a:xfrm>
          <a:prstGeom prst="rect">
            <a:avLst/>
          </a:prstGeom>
        </p:spPr>
      </p:pic>
      <p:sp>
        <p:nvSpPr>
          <p:cNvPr id="4" name="Text 1"/>
          <p:cNvSpPr/>
          <p:nvPr/>
        </p:nvSpPr>
        <p:spPr>
          <a:xfrm>
            <a:off x="7563564" y="1616393"/>
            <a:ext cx="2321719" cy="290155"/>
          </a:xfrm>
          <a:prstGeom prst="rect">
            <a:avLst/>
          </a:prstGeom>
          <a:noFill/>
          <a:ln/>
        </p:spPr>
        <p:txBody>
          <a:bodyPr wrap="none" lIns="0" tIns="0" rIns="0" bIns="0" rtlCol="0" anchor="t"/>
          <a:lstStyle/>
          <a:p>
            <a:pPr marL="0" indent="0" algn="l">
              <a:lnSpc>
                <a:spcPts val="2250"/>
              </a:lnSpc>
              <a:buNone/>
            </a:pPr>
            <a:r>
              <a:rPr lang="en-US" sz="1800" dirty="0">
                <a:solidFill>
                  <a:srgbClr val="F98AC7"/>
                </a:solidFill>
                <a:latin typeface="Lora" pitchFamily="34" charset="0"/>
                <a:ea typeface="Lora" pitchFamily="34" charset="-122"/>
                <a:cs typeface="Lora" pitchFamily="34" charset="-120"/>
              </a:rPr>
              <a:t>Overview</a:t>
            </a:r>
            <a:endParaRPr lang="en-US" sz="1800" dirty="0"/>
          </a:p>
        </p:txBody>
      </p:sp>
      <p:sp>
        <p:nvSpPr>
          <p:cNvPr id="5" name="Text 2"/>
          <p:cNvSpPr/>
          <p:nvPr/>
        </p:nvSpPr>
        <p:spPr>
          <a:xfrm>
            <a:off x="7563564" y="2103834"/>
            <a:ext cx="6383774" cy="631507"/>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Source Sans 3" pitchFamily="34" charset="0"/>
                <a:ea typeface="Source Sans 3" pitchFamily="34" charset="-122"/>
                <a:cs typeface="Source Sans 3" pitchFamily="34" charset="-120"/>
              </a:rPr>
              <a:t>This project develops a fully serverless web application enabling users to post and view birthday wishes through an intuitive, globally accessible platform.</a:t>
            </a:r>
            <a:endParaRPr lang="en-US" sz="1550" dirty="0"/>
          </a:p>
        </p:txBody>
      </p:sp>
      <p:sp>
        <p:nvSpPr>
          <p:cNvPr id="6" name="Text 3"/>
          <p:cNvSpPr/>
          <p:nvPr/>
        </p:nvSpPr>
        <p:spPr>
          <a:xfrm>
            <a:off x="7563564" y="2912864"/>
            <a:ext cx="6383774" cy="1263015"/>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Source Sans 3" pitchFamily="34" charset="0"/>
                <a:ea typeface="Source Sans 3" pitchFamily="34" charset="-122"/>
                <a:cs typeface="Source Sans 3" pitchFamily="34" charset="-120"/>
              </a:rPr>
              <a:t>Our methodology integrates core AWS services including S3 for static hosting, Lambda for serverless compute, DynamoDB for NoSQL data storage, API Gateway for RESTful endpoints, CloudFront for content delivery, and IAM for security management.</a:t>
            </a:r>
            <a:endParaRPr lang="en-US" sz="1550" dirty="0"/>
          </a:p>
        </p:txBody>
      </p:sp>
      <p:sp>
        <p:nvSpPr>
          <p:cNvPr id="7" name="Text 4"/>
          <p:cNvSpPr/>
          <p:nvPr/>
        </p:nvSpPr>
        <p:spPr>
          <a:xfrm>
            <a:off x="7563564" y="4353401"/>
            <a:ext cx="6383774" cy="631507"/>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Source Sans 3" pitchFamily="34" charset="0"/>
                <a:ea typeface="Source Sans 3" pitchFamily="34" charset="-122"/>
                <a:cs typeface="Source Sans 3" pitchFamily="34" charset="-120"/>
              </a:rPr>
              <a:t>The frontend utilizes HTML, CSS, and JavaScript with AWS SDK integration, while the backend leverages serverless functions for dynamic processing.</a:t>
            </a:r>
            <a:endParaRPr lang="en-US" sz="1550" dirty="0"/>
          </a:p>
        </p:txBody>
      </p:sp>
      <p:sp>
        <p:nvSpPr>
          <p:cNvPr id="8" name="Text 5"/>
          <p:cNvSpPr/>
          <p:nvPr/>
        </p:nvSpPr>
        <p:spPr>
          <a:xfrm>
            <a:off x="7563564" y="5162431"/>
            <a:ext cx="6383774" cy="947261"/>
          </a:xfrm>
          <a:prstGeom prst="rect">
            <a:avLst/>
          </a:prstGeom>
          <a:noFill/>
          <a:ln/>
        </p:spPr>
        <p:txBody>
          <a:bodyPr wrap="square" lIns="0" tIns="0" rIns="0" bIns="0" rtlCol="0" anchor="t"/>
          <a:lstStyle/>
          <a:p>
            <a:pPr marL="0" indent="0" algn="l">
              <a:lnSpc>
                <a:spcPts val="2450"/>
              </a:lnSpc>
              <a:buNone/>
            </a:pPr>
            <a:r>
              <a:rPr lang="en-US" sz="1550" b="1" dirty="0">
                <a:solidFill>
                  <a:srgbClr val="D6E5EF"/>
                </a:solidFill>
                <a:latin typeface="Source Sans 3" pitchFamily="34" charset="0"/>
                <a:ea typeface="Source Sans 3" pitchFamily="34" charset="-122"/>
                <a:cs typeface="Source Sans 3" pitchFamily="34" charset="-120"/>
              </a:rPr>
              <a:t>Expected Outcome:</a:t>
            </a:r>
            <a:r>
              <a:rPr lang="en-US" sz="1550" dirty="0">
                <a:solidFill>
                  <a:srgbClr val="D6E5EF"/>
                </a:solidFill>
                <a:latin typeface="Source Sans 3" pitchFamily="34" charset="0"/>
                <a:ea typeface="Source Sans 3" pitchFamily="34" charset="-122"/>
                <a:cs typeface="Source Sans 3" pitchFamily="34" charset="-120"/>
              </a:rPr>
              <a:t> A highly scalable, low-cost, production-ready platform demonstrating enterprise-grade cloud architecture patterns and serverless best practices for real-world applications.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10089" y="557927"/>
            <a:ext cx="7961233" cy="596741"/>
          </a:xfrm>
          <a:prstGeom prst="rect">
            <a:avLst/>
          </a:prstGeom>
          <a:noFill/>
          <a:ln/>
        </p:spPr>
        <p:txBody>
          <a:bodyPr wrap="none" lIns="0" tIns="0" rIns="0" bIns="0" rtlCol="0" anchor="t"/>
          <a:lstStyle/>
          <a:p>
            <a:pPr marL="0" indent="0" algn="l">
              <a:lnSpc>
                <a:spcPts val="4650"/>
              </a:lnSpc>
              <a:buNone/>
            </a:pPr>
            <a:r>
              <a:rPr lang="en-US" sz="3750" dirty="0">
                <a:solidFill>
                  <a:srgbClr val="F98AC7"/>
                </a:solidFill>
                <a:latin typeface="Lora" pitchFamily="34" charset="0"/>
                <a:ea typeface="Lora" pitchFamily="34" charset="-122"/>
                <a:cs typeface="Lora" pitchFamily="34" charset="-120"/>
              </a:rPr>
              <a:t>Service Selection and Requirements</a:t>
            </a:r>
            <a:endParaRPr lang="en-US" sz="3750" dirty="0"/>
          </a:p>
        </p:txBody>
      </p:sp>
      <p:sp>
        <p:nvSpPr>
          <p:cNvPr id="3" name="Text 1"/>
          <p:cNvSpPr/>
          <p:nvPr/>
        </p:nvSpPr>
        <p:spPr>
          <a:xfrm>
            <a:off x="710089" y="1763316"/>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Amazon S3</a:t>
            </a:r>
            <a:endParaRPr lang="en-US" sz="1850" dirty="0"/>
          </a:p>
        </p:txBody>
      </p:sp>
      <p:sp>
        <p:nvSpPr>
          <p:cNvPr id="4" name="Text 2"/>
          <p:cNvSpPr/>
          <p:nvPr/>
        </p:nvSpPr>
        <p:spPr>
          <a:xfrm>
            <a:off x="710089" y="2183368"/>
            <a:ext cx="3112294"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Static website hosting with high durability and availability for frontend assets.</a:t>
            </a:r>
            <a:endParaRPr lang="en-US" sz="1550" dirty="0"/>
          </a:p>
        </p:txBody>
      </p:sp>
      <p:sp>
        <p:nvSpPr>
          <p:cNvPr id="5" name="Text 3"/>
          <p:cNvSpPr/>
          <p:nvPr/>
        </p:nvSpPr>
        <p:spPr>
          <a:xfrm>
            <a:off x="4075986" y="1763316"/>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DynamoDB</a:t>
            </a:r>
            <a:endParaRPr lang="en-US" sz="1850" dirty="0"/>
          </a:p>
        </p:txBody>
      </p:sp>
      <p:sp>
        <p:nvSpPr>
          <p:cNvPr id="6" name="Text 4"/>
          <p:cNvSpPr/>
          <p:nvPr/>
        </p:nvSpPr>
        <p:spPr>
          <a:xfrm>
            <a:off x="4075986" y="2183368"/>
            <a:ext cx="3112413"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Fully managed NoSQL database storing user wishes with automatic scaling capabilities.</a:t>
            </a:r>
            <a:endParaRPr lang="en-US" sz="1550" dirty="0"/>
          </a:p>
        </p:txBody>
      </p:sp>
      <p:sp>
        <p:nvSpPr>
          <p:cNvPr id="7" name="Text 5"/>
          <p:cNvSpPr/>
          <p:nvPr/>
        </p:nvSpPr>
        <p:spPr>
          <a:xfrm>
            <a:off x="7442002" y="1763316"/>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Lambda</a:t>
            </a:r>
            <a:endParaRPr lang="en-US" sz="1850" dirty="0"/>
          </a:p>
        </p:txBody>
      </p:sp>
      <p:sp>
        <p:nvSpPr>
          <p:cNvPr id="8" name="Text 6"/>
          <p:cNvSpPr/>
          <p:nvPr/>
        </p:nvSpPr>
        <p:spPr>
          <a:xfrm>
            <a:off x="7442002" y="2183368"/>
            <a:ext cx="3112294"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Serverless compute processing wish submissions without infrastructure management.</a:t>
            </a:r>
            <a:endParaRPr lang="en-US" sz="1550" dirty="0"/>
          </a:p>
        </p:txBody>
      </p:sp>
      <p:sp>
        <p:nvSpPr>
          <p:cNvPr id="9" name="Text 7"/>
          <p:cNvSpPr/>
          <p:nvPr/>
        </p:nvSpPr>
        <p:spPr>
          <a:xfrm>
            <a:off x="10807898" y="1763316"/>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API Gateway</a:t>
            </a:r>
            <a:endParaRPr lang="en-US" sz="1850" dirty="0"/>
          </a:p>
        </p:txBody>
      </p:sp>
      <p:sp>
        <p:nvSpPr>
          <p:cNvPr id="10" name="Text 8"/>
          <p:cNvSpPr/>
          <p:nvPr/>
        </p:nvSpPr>
        <p:spPr>
          <a:xfrm>
            <a:off x="10807898" y="2183368"/>
            <a:ext cx="3112413"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RESTful API endpoints enabling secure communication between frontend and backend.</a:t>
            </a:r>
            <a:endParaRPr lang="en-US" sz="1550" dirty="0"/>
          </a:p>
        </p:txBody>
      </p:sp>
      <p:sp>
        <p:nvSpPr>
          <p:cNvPr id="11" name="Text 9"/>
          <p:cNvSpPr/>
          <p:nvPr/>
        </p:nvSpPr>
        <p:spPr>
          <a:xfrm>
            <a:off x="710089" y="3765709"/>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CloudFront</a:t>
            </a:r>
            <a:endParaRPr lang="en-US" sz="1850" dirty="0"/>
          </a:p>
        </p:txBody>
      </p:sp>
      <p:sp>
        <p:nvSpPr>
          <p:cNvPr id="12" name="Text 10"/>
          <p:cNvSpPr/>
          <p:nvPr/>
        </p:nvSpPr>
        <p:spPr>
          <a:xfrm>
            <a:off x="710089" y="4185761"/>
            <a:ext cx="3112294"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Global CDN delivering content with low latency across all geographic regions.</a:t>
            </a:r>
            <a:endParaRPr lang="en-US" sz="1550" dirty="0"/>
          </a:p>
        </p:txBody>
      </p:sp>
      <p:sp>
        <p:nvSpPr>
          <p:cNvPr id="13" name="Text 11"/>
          <p:cNvSpPr/>
          <p:nvPr/>
        </p:nvSpPr>
        <p:spPr>
          <a:xfrm>
            <a:off x="4075986" y="3765709"/>
            <a:ext cx="2386846" cy="298371"/>
          </a:xfrm>
          <a:prstGeom prst="rect">
            <a:avLst/>
          </a:prstGeom>
          <a:noFill/>
          <a:ln/>
        </p:spPr>
        <p:txBody>
          <a:bodyPr wrap="none" lIns="0" tIns="0" rIns="0" bIns="0" rtlCol="0" anchor="t"/>
          <a:lstStyle/>
          <a:p>
            <a:pPr marL="0" indent="0" algn="l">
              <a:lnSpc>
                <a:spcPts val="2300"/>
              </a:lnSpc>
              <a:buNone/>
            </a:pPr>
            <a:r>
              <a:rPr lang="en-US" sz="1850" dirty="0">
                <a:solidFill>
                  <a:srgbClr val="D6E5EF"/>
                </a:solidFill>
                <a:latin typeface="Lora" pitchFamily="34" charset="0"/>
                <a:ea typeface="Lora" pitchFamily="34" charset="-122"/>
                <a:cs typeface="Lora" pitchFamily="34" charset="-120"/>
              </a:rPr>
              <a:t>IAM</a:t>
            </a:r>
            <a:endParaRPr lang="en-US" sz="1850" dirty="0"/>
          </a:p>
        </p:txBody>
      </p:sp>
      <p:sp>
        <p:nvSpPr>
          <p:cNvPr id="14" name="Text 12"/>
          <p:cNvSpPr/>
          <p:nvPr/>
        </p:nvSpPr>
        <p:spPr>
          <a:xfrm>
            <a:off x="4075986" y="4185761"/>
            <a:ext cx="3112413" cy="973693"/>
          </a:xfrm>
          <a:prstGeom prst="rect">
            <a:avLst/>
          </a:prstGeom>
          <a:noFill/>
          <a:ln/>
        </p:spPr>
        <p:txBody>
          <a:bodyPr wrap="square" lIns="0" tIns="0" rIns="0" bIns="0" rtlCol="0" anchor="t"/>
          <a:lstStyle/>
          <a:p>
            <a:pPr marL="0" indent="0" algn="l">
              <a:lnSpc>
                <a:spcPts val="2550"/>
              </a:lnSpc>
              <a:buNone/>
            </a:pPr>
            <a:r>
              <a:rPr lang="en-US" sz="1550" dirty="0">
                <a:solidFill>
                  <a:srgbClr val="D6E5EF"/>
                </a:solidFill>
                <a:latin typeface="Source Sans 3" pitchFamily="34" charset="0"/>
                <a:ea typeface="Source Sans 3" pitchFamily="34" charset="-122"/>
                <a:cs typeface="Source Sans 3" pitchFamily="34" charset="-120"/>
              </a:rPr>
              <a:t>Role-based access control ensuring secure, least-privilege permissions management.</a:t>
            </a:r>
            <a:endParaRPr lang="en-US" sz="1550" dirty="0"/>
          </a:p>
        </p:txBody>
      </p:sp>
      <p:sp>
        <p:nvSpPr>
          <p:cNvPr id="15" name="Text 13"/>
          <p:cNvSpPr/>
          <p:nvPr/>
        </p:nvSpPr>
        <p:spPr>
          <a:xfrm>
            <a:off x="710089" y="5590580"/>
            <a:ext cx="2778323" cy="298371"/>
          </a:xfrm>
          <a:prstGeom prst="rect">
            <a:avLst/>
          </a:prstGeom>
          <a:noFill/>
          <a:ln/>
        </p:spPr>
        <p:txBody>
          <a:bodyPr wrap="none" lIns="0" tIns="0" rIns="0" bIns="0" rtlCol="0" anchor="t"/>
          <a:lstStyle/>
          <a:p>
            <a:pPr marL="0" indent="0" algn="l">
              <a:lnSpc>
                <a:spcPts val="2300"/>
              </a:lnSpc>
              <a:buNone/>
            </a:pPr>
            <a:r>
              <a:rPr lang="en-US" sz="1850" dirty="0">
                <a:solidFill>
                  <a:srgbClr val="F98AC7"/>
                </a:solidFill>
                <a:latin typeface="Lora" pitchFamily="34" charset="0"/>
                <a:ea typeface="Lora" pitchFamily="34" charset="-122"/>
                <a:cs typeface="Lora" pitchFamily="34" charset="-120"/>
              </a:rPr>
              <a:t>Functional Requirements</a:t>
            </a:r>
            <a:endParaRPr lang="en-US" sz="1850" dirty="0"/>
          </a:p>
        </p:txBody>
      </p:sp>
      <p:sp>
        <p:nvSpPr>
          <p:cNvPr id="16" name="Text 14"/>
          <p:cNvSpPr/>
          <p:nvPr/>
        </p:nvSpPr>
        <p:spPr>
          <a:xfrm>
            <a:off x="710089" y="6091833"/>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Enable users to post birthday wishes</a:t>
            </a:r>
            <a:endParaRPr lang="en-US" sz="1550" dirty="0"/>
          </a:p>
        </p:txBody>
      </p:sp>
      <p:sp>
        <p:nvSpPr>
          <p:cNvPr id="17" name="Text 15"/>
          <p:cNvSpPr/>
          <p:nvPr/>
        </p:nvSpPr>
        <p:spPr>
          <a:xfrm>
            <a:off x="710089" y="6487358"/>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Display all wishes in real-time</a:t>
            </a:r>
            <a:endParaRPr lang="en-US" sz="1550" dirty="0"/>
          </a:p>
        </p:txBody>
      </p:sp>
      <p:sp>
        <p:nvSpPr>
          <p:cNvPr id="18" name="Text 16"/>
          <p:cNvSpPr/>
          <p:nvPr/>
        </p:nvSpPr>
        <p:spPr>
          <a:xfrm>
            <a:off x="710089" y="6882884"/>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Support concurrent multi-user access</a:t>
            </a:r>
            <a:endParaRPr lang="en-US" sz="1550" dirty="0"/>
          </a:p>
        </p:txBody>
      </p:sp>
      <p:sp>
        <p:nvSpPr>
          <p:cNvPr id="19" name="Text 17"/>
          <p:cNvSpPr/>
          <p:nvPr/>
        </p:nvSpPr>
        <p:spPr>
          <a:xfrm>
            <a:off x="710089" y="7278410"/>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Provide intuitive user interface</a:t>
            </a:r>
            <a:endParaRPr lang="en-US" sz="1550" dirty="0"/>
          </a:p>
        </p:txBody>
      </p:sp>
      <p:sp>
        <p:nvSpPr>
          <p:cNvPr id="20" name="Text 18"/>
          <p:cNvSpPr/>
          <p:nvPr/>
        </p:nvSpPr>
        <p:spPr>
          <a:xfrm>
            <a:off x="7570232" y="5590580"/>
            <a:ext cx="3355062" cy="298371"/>
          </a:xfrm>
          <a:prstGeom prst="rect">
            <a:avLst/>
          </a:prstGeom>
          <a:noFill/>
          <a:ln/>
        </p:spPr>
        <p:txBody>
          <a:bodyPr wrap="none" lIns="0" tIns="0" rIns="0" bIns="0" rtlCol="0" anchor="t"/>
          <a:lstStyle/>
          <a:p>
            <a:pPr marL="0" indent="0" algn="l">
              <a:lnSpc>
                <a:spcPts val="2300"/>
              </a:lnSpc>
              <a:buNone/>
            </a:pPr>
            <a:r>
              <a:rPr lang="en-US" sz="1850" dirty="0">
                <a:solidFill>
                  <a:srgbClr val="F98AC7"/>
                </a:solidFill>
                <a:latin typeface="Lora" pitchFamily="34" charset="0"/>
                <a:ea typeface="Lora" pitchFamily="34" charset="-122"/>
                <a:cs typeface="Lora" pitchFamily="34" charset="-120"/>
              </a:rPr>
              <a:t>Non-Functional Requirements</a:t>
            </a:r>
            <a:endParaRPr lang="en-US" sz="1850" dirty="0"/>
          </a:p>
        </p:txBody>
      </p:sp>
      <p:sp>
        <p:nvSpPr>
          <p:cNvPr id="21" name="Text 19"/>
          <p:cNvSpPr/>
          <p:nvPr/>
        </p:nvSpPr>
        <p:spPr>
          <a:xfrm>
            <a:off x="7570232" y="6091833"/>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Secure data transmission and storage</a:t>
            </a:r>
            <a:endParaRPr lang="en-US" sz="1550" dirty="0"/>
          </a:p>
        </p:txBody>
      </p:sp>
      <p:sp>
        <p:nvSpPr>
          <p:cNvPr id="22" name="Text 20"/>
          <p:cNvSpPr/>
          <p:nvPr/>
        </p:nvSpPr>
        <p:spPr>
          <a:xfrm>
            <a:off x="7570232" y="6487358"/>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Auto-scaling for traffic spikes</a:t>
            </a:r>
            <a:endParaRPr lang="en-US" sz="1550" dirty="0"/>
          </a:p>
        </p:txBody>
      </p:sp>
      <p:sp>
        <p:nvSpPr>
          <p:cNvPr id="23" name="Text 21"/>
          <p:cNvSpPr/>
          <p:nvPr/>
        </p:nvSpPr>
        <p:spPr>
          <a:xfrm>
            <a:off x="7570232" y="6882884"/>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99.9% availability and reliability</a:t>
            </a:r>
            <a:endParaRPr lang="en-US" sz="1550" dirty="0"/>
          </a:p>
        </p:txBody>
      </p:sp>
      <p:sp>
        <p:nvSpPr>
          <p:cNvPr id="24" name="Text 22"/>
          <p:cNvSpPr/>
          <p:nvPr/>
        </p:nvSpPr>
        <p:spPr>
          <a:xfrm>
            <a:off x="7570232" y="7278410"/>
            <a:ext cx="6357699" cy="324564"/>
          </a:xfrm>
          <a:prstGeom prst="rect">
            <a:avLst/>
          </a:prstGeom>
          <a:noFill/>
          <a:ln/>
        </p:spPr>
        <p:txBody>
          <a:bodyPr wrap="none" lIns="0" tIns="0" rIns="0" bIns="0" rtlCol="0" anchor="t"/>
          <a:lstStyle/>
          <a:p>
            <a:pPr marL="342900" indent="-342900" algn="l">
              <a:lnSpc>
                <a:spcPts val="2550"/>
              </a:lnSpc>
              <a:buSzPct val="100000"/>
              <a:buChar char="•"/>
            </a:pPr>
            <a:r>
              <a:rPr lang="en-US" sz="1550" dirty="0">
                <a:solidFill>
                  <a:srgbClr val="D6E5EF"/>
                </a:solidFill>
                <a:latin typeface="Source Sans 3" pitchFamily="34" charset="0"/>
                <a:ea typeface="Source Sans 3" pitchFamily="34" charset="-122"/>
                <a:cs typeface="Source Sans 3" pitchFamily="34" charset="-120"/>
              </a:rPr>
              <a:t>Sub-second response latency</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2939" y="762595"/>
            <a:ext cx="6227445" cy="548640"/>
          </a:xfrm>
          <a:prstGeom prst="rect">
            <a:avLst/>
          </a:prstGeom>
          <a:noFill/>
          <a:ln/>
        </p:spPr>
        <p:txBody>
          <a:bodyPr wrap="none" lIns="0" tIns="0" rIns="0" bIns="0" rtlCol="0" anchor="t"/>
          <a:lstStyle/>
          <a:p>
            <a:pPr marL="0" indent="0" algn="l">
              <a:lnSpc>
                <a:spcPts val="4300"/>
              </a:lnSpc>
              <a:buNone/>
            </a:pPr>
            <a:r>
              <a:rPr lang="en-US" sz="3450" dirty="0">
                <a:solidFill>
                  <a:srgbClr val="F98AC7"/>
                </a:solidFill>
                <a:latin typeface="Lora" pitchFamily="34" charset="0"/>
                <a:ea typeface="Lora" pitchFamily="34" charset="-122"/>
                <a:cs typeface="Lora" pitchFamily="34" charset="-120"/>
              </a:rPr>
              <a:t>System Architecture Overview</a:t>
            </a:r>
            <a:endParaRPr lang="en-US" sz="3450" dirty="0"/>
          </a:p>
        </p:txBody>
      </p:sp>
      <p:pic>
        <p:nvPicPr>
          <p:cNvPr id="4" name="Image 1" descr="preencoded.png"/>
          <p:cNvPicPr>
            <a:picLocks noChangeAspect="1"/>
          </p:cNvPicPr>
          <p:nvPr/>
        </p:nvPicPr>
        <p:blipFill>
          <a:blip r:embed="rId4"/>
          <a:stretch>
            <a:fillRect/>
          </a:stretch>
        </p:blipFill>
        <p:spPr>
          <a:xfrm>
            <a:off x="652939" y="1591032"/>
            <a:ext cx="932855" cy="1119426"/>
          </a:xfrm>
          <a:prstGeom prst="rect">
            <a:avLst/>
          </a:prstGeom>
        </p:spPr>
      </p:pic>
      <p:sp>
        <p:nvSpPr>
          <p:cNvPr id="5" name="Text 1"/>
          <p:cNvSpPr/>
          <p:nvPr/>
        </p:nvSpPr>
        <p:spPr>
          <a:xfrm>
            <a:off x="1772364" y="1777603"/>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D6E5EF"/>
                </a:solidFill>
                <a:latin typeface="Lora" pitchFamily="34" charset="0"/>
                <a:ea typeface="Lora" pitchFamily="34" charset="-122"/>
                <a:cs typeface="Lora" pitchFamily="34" charset="-120"/>
              </a:rPr>
              <a:t>User Access</a:t>
            </a:r>
            <a:endParaRPr lang="en-US" sz="1700" dirty="0"/>
          </a:p>
        </p:txBody>
      </p:sp>
      <p:sp>
        <p:nvSpPr>
          <p:cNvPr id="6" name="Text 2"/>
          <p:cNvSpPr/>
          <p:nvPr/>
        </p:nvSpPr>
        <p:spPr>
          <a:xfrm>
            <a:off x="1772364" y="2163961"/>
            <a:ext cx="6718697" cy="298490"/>
          </a:xfrm>
          <a:prstGeom prst="rect">
            <a:avLst/>
          </a:prstGeom>
          <a:noFill/>
          <a:ln/>
        </p:spPr>
        <p:txBody>
          <a:bodyPr wrap="non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CloudFront CDN routes requests to S3-hosted frontend with global edge locations.</a:t>
            </a:r>
            <a:endParaRPr lang="en-US" sz="1450" dirty="0"/>
          </a:p>
        </p:txBody>
      </p:sp>
      <p:pic>
        <p:nvPicPr>
          <p:cNvPr id="7" name="Image 2" descr="preencoded.png"/>
          <p:cNvPicPr>
            <a:picLocks noChangeAspect="1"/>
          </p:cNvPicPr>
          <p:nvPr/>
        </p:nvPicPr>
        <p:blipFill>
          <a:blip r:embed="rId5"/>
          <a:stretch>
            <a:fillRect/>
          </a:stretch>
        </p:blipFill>
        <p:spPr>
          <a:xfrm>
            <a:off x="652939" y="2710458"/>
            <a:ext cx="932855" cy="1119426"/>
          </a:xfrm>
          <a:prstGeom prst="rect">
            <a:avLst/>
          </a:prstGeom>
        </p:spPr>
      </p:pic>
      <p:sp>
        <p:nvSpPr>
          <p:cNvPr id="8" name="Text 3"/>
          <p:cNvSpPr/>
          <p:nvPr/>
        </p:nvSpPr>
        <p:spPr>
          <a:xfrm>
            <a:off x="1772364" y="2897029"/>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D6E5EF"/>
                </a:solidFill>
                <a:latin typeface="Lora" pitchFamily="34" charset="0"/>
                <a:ea typeface="Lora" pitchFamily="34" charset="-122"/>
                <a:cs typeface="Lora" pitchFamily="34" charset="-120"/>
              </a:rPr>
              <a:t>Wish Submission</a:t>
            </a:r>
            <a:endParaRPr lang="en-US" sz="1700" dirty="0"/>
          </a:p>
        </p:txBody>
      </p:sp>
      <p:sp>
        <p:nvSpPr>
          <p:cNvPr id="9" name="Text 4"/>
          <p:cNvSpPr/>
          <p:nvPr/>
        </p:nvSpPr>
        <p:spPr>
          <a:xfrm>
            <a:off x="1772364" y="3283387"/>
            <a:ext cx="6718697" cy="298490"/>
          </a:xfrm>
          <a:prstGeom prst="rect">
            <a:avLst/>
          </a:prstGeom>
          <a:noFill/>
          <a:ln/>
        </p:spPr>
        <p:txBody>
          <a:bodyPr wrap="non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API Gateway receives requests and triggers Lambda functions for processing.</a:t>
            </a:r>
            <a:endParaRPr lang="en-US" sz="1450" dirty="0"/>
          </a:p>
        </p:txBody>
      </p:sp>
      <p:pic>
        <p:nvPicPr>
          <p:cNvPr id="10" name="Image 3" descr="preencoded.png"/>
          <p:cNvPicPr>
            <a:picLocks noChangeAspect="1"/>
          </p:cNvPicPr>
          <p:nvPr/>
        </p:nvPicPr>
        <p:blipFill>
          <a:blip r:embed="rId6"/>
          <a:stretch>
            <a:fillRect/>
          </a:stretch>
        </p:blipFill>
        <p:spPr>
          <a:xfrm>
            <a:off x="652939" y="3829883"/>
            <a:ext cx="932855" cy="1119426"/>
          </a:xfrm>
          <a:prstGeom prst="rect">
            <a:avLst/>
          </a:prstGeom>
        </p:spPr>
      </p:pic>
      <p:sp>
        <p:nvSpPr>
          <p:cNvPr id="11" name="Text 5"/>
          <p:cNvSpPr/>
          <p:nvPr/>
        </p:nvSpPr>
        <p:spPr>
          <a:xfrm>
            <a:off x="1772364" y="4016454"/>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D6E5EF"/>
                </a:solidFill>
                <a:latin typeface="Lora" pitchFamily="34" charset="0"/>
                <a:ea typeface="Lora" pitchFamily="34" charset="-122"/>
                <a:cs typeface="Lora" pitchFamily="34" charset="-120"/>
              </a:rPr>
              <a:t>Data Storage</a:t>
            </a:r>
            <a:endParaRPr lang="en-US" sz="1700" dirty="0"/>
          </a:p>
        </p:txBody>
      </p:sp>
      <p:sp>
        <p:nvSpPr>
          <p:cNvPr id="12" name="Text 6"/>
          <p:cNvSpPr/>
          <p:nvPr/>
        </p:nvSpPr>
        <p:spPr>
          <a:xfrm>
            <a:off x="1772364" y="4402812"/>
            <a:ext cx="6718697" cy="298490"/>
          </a:xfrm>
          <a:prstGeom prst="rect">
            <a:avLst/>
          </a:prstGeom>
          <a:noFill/>
          <a:ln/>
        </p:spPr>
        <p:txBody>
          <a:bodyPr wrap="non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Lambda writes validated data to DynamoDB with automatic replication and backup.</a:t>
            </a:r>
            <a:endParaRPr lang="en-US" sz="1450" dirty="0"/>
          </a:p>
        </p:txBody>
      </p:sp>
      <p:sp>
        <p:nvSpPr>
          <p:cNvPr id="13" name="Text 7"/>
          <p:cNvSpPr/>
          <p:nvPr/>
        </p:nvSpPr>
        <p:spPr>
          <a:xfrm>
            <a:off x="652939" y="5345668"/>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F98AC7"/>
                </a:solidFill>
                <a:latin typeface="Lora" pitchFamily="34" charset="0"/>
                <a:ea typeface="Lora" pitchFamily="34" charset="-122"/>
                <a:cs typeface="Lora" pitchFamily="34" charset="-120"/>
              </a:rPr>
              <a:t>Load Balancing</a:t>
            </a:r>
            <a:endParaRPr lang="en-US" sz="1700" dirty="0"/>
          </a:p>
        </p:txBody>
      </p:sp>
      <p:sp>
        <p:nvSpPr>
          <p:cNvPr id="14" name="Text 8"/>
          <p:cNvSpPr/>
          <p:nvPr/>
        </p:nvSpPr>
        <p:spPr>
          <a:xfrm>
            <a:off x="652939" y="5806678"/>
            <a:ext cx="2281595" cy="1492448"/>
          </a:xfrm>
          <a:prstGeom prst="rect">
            <a:avLst/>
          </a:prstGeom>
          <a:noFill/>
          <a:ln/>
        </p:spPr>
        <p:txBody>
          <a:bodyPr wrap="squar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CloudFront and API Gateway distribute traffic automatically across AWS infrastructure without manual configuration.</a:t>
            </a:r>
            <a:endParaRPr lang="en-US" sz="1450" dirty="0"/>
          </a:p>
        </p:txBody>
      </p:sp>
      <p:sp>
        <p:nvSpPr>
          <p:cNvPr id="15" name="Text 9"/>
          <p:cNvSpPr/>
          <p:nvPr/>
        </p:nvSpPr>
        <p:spPr>
          <a:xfrm>
            <a:off x="3397210" y="5345668"/>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F98AC7"/>
                </a:solidFill>
                <a:latin typeface="Lora" pitchFamily="34" charset="0"/>
                <a:ea typeface="Lora" pitchFamily="34" charset="-122"/>
                <a:cs typeface="Lora" pitchFamily="34" charset="-120"/>
              </a:rPr>
              <a:t>Fault Tolerance</a:t>
            </a:r>
            <a:endParaRPr lang="en-US" sz="1700" dirty="0"/>
          </a:p>
        </p:txBody>
      </p:sp>
      <p:sp>
        <p:nvSpPr>
          <p:cNvPr id="16" name="Text 10"/>
          <p:cNvSpPr/>
          <p:nvPr/>
        </p:nvSpPr>
        <p:spPr>
          <a:xfrm>
            <a:off x="3397210" y="5806678"/>
            <a:ext cx="2281595" cy="1193959"/>
          </a:xfrm>
          <a:prstGeom prst="rect">
            <a:avLst/>
          </a:prstGeom>
          <a:noFill/>
          <a:ln/>
        </p:spPr>
        <p:txBody>
          <a:bodyPr wrap="squar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Multi-AZ deployment with automatic failover ensures continuous availability even during regional outages.</a:t>
            </a:r>
            <a:endParaRPr lang="en-US" sz="1450" dirty="0"/>
          </a:p>
        </p:txBody>
      </p:sp>
      <p:sp>
        <p:nvSpPr>
          <p:cNvPr id="17" name="Text 11"/>
          <p:cNvSpPr/>
          <p:nvPr/>
        </p:nvSpPr>
        <p:spPr>
          <a:xfrm>
            <a:off x="6141482" y="5345668"/>
            <a:ext cx="2195036" cy="274439"/>
          </a:xfrm>
          <a:prstGeom prst="rect">
            <a:avLst/>
          </a:prstGeom>
          <a:noFill/>
          <a:ln/>
        </p:spPr>
        <p:txBody>
          <a:bodyPr wrap="none" lIns="0" tIns="0" rIns="0" bIns="0" rtlCol="0" anchor="t"/>
          <a:lstStyle/>
          <a:p>
            <a:pPr marL="0" indent="0" algn="l">
              <a:lnSpc>
                <a:spcPts val="2150"/>
              </a:lnSpc>
              <a:buNone/>
            </a:pPr>
            <a:r>
              <a:rPr lang="en-US" sz="1700" dirty="0">
                <a:solidFill>
                  <a:srgbClr val="F98AC7"/>
                </a:solidFill>
                <a:latin typeface="Lora" pitchFamily="34" charset="0"/>
                <a:ea typeface="Lora" pitchFamily="34" charset="-122"/>
                <a:cs typeface="Lora" pitchFamily="34" charset="-120"/>
              </a:rPr>
              <a:t>Security Layer</a:t>
            </a:r>
            <a:endParaRPr lang="en-US" sz="1700" dirty="0"/>
          </a:p>
        </p:txBody>
      </p:sp>
      <p:sp>
        <p:nvSpPr>
          <p:cNvPr id="18" name="Text 12"/>
          <p:cNvSpPr/>
          <p:nvPr/>
        </p:nvSpPr>
        <p:spPr>
          <a:xfrm>
            <a:off x="6141482" y="5806678"/>
            <a:ext cx="2364581" cy="1193959"/>
          </a:xfrm>
          <a:prstGeom prst="rect">
            <a:avLst/>
          </a:prstGeom>
          <a:noFill/>
          <a:ln/>
        </p:spPr>
        <p:txBody>
          <a:bodyPr wrap="square" lIns="0" tIns="0" rIns="0" bIns="0" rtlCol="0" anchor="t"/>
          <a:lstStyle/>
          <a:p>
            <a:pPr marL="0" indent="0" algn="l">
              <a:lnSpc>
                <a:spcPts val="2350"/>
              </a:lnSpc>
              <a:buNone/>
            </a:pPr>
            <a:r>
              <a:rPr lang="en-US" sz="1450" dirty="0">
                <a:solidFill>
                  <a:srgbClr val="D6E5EF"/>
                </a:solidFill>
                <a:latin typeface="Source Sans 3" pitchFamily="34" charset="0"/>
                <a:ea typeface="Source Sans 3" pitchFamily="34" charset="-122"/>
                <a:cs typeface="Source Sans 3" pitchFamily="34" charset="-120"/>
              </a:rPr>
              <a:t>IAM roles enforce least-privilege access, while HTTPS encryption protects all data in transit.</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831175"/>
            <a:ext cx="5849660"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Data Flow Explanation</a:t>
            </a:r>
            <a:endParaRPr lang="en-US" sz="4400" dirty="0"/>
          </a:p>
        </p:txBody>
      </p:sp>
      <p:sp>
        <p:nvSpPr>
          <p:cNvPr id="3" name="Text 1"/>
          <p:cNvSpPr/>
          <p:nvPr/>
        </p:nvSpPr>
        <p:spPr>
          <a:xfrm>
            <a:off x="837724" y="2013942"/>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01</a:t>
            </a:r>
            <a:endParaRPr lang="en-US" sz="1850" dirty="0"/>
          </a:p>
        </p:txBody>
      </p:sp>
      <p:pic>
        <p:nvPicPr>
          <p:cNvPr id="4" name="Image 0" descr="preencoded.png"/>
          <p:cNvPicPr>
            <a:picLocks noChangeAspect="1"/>
          </p:cNvPicPr>
          <p:nvPr/>
        </p:nvPicPr>
        <p:blipFill>
          <a:blip r:embed="rId3"/>
          <a:stretch>
            <a:fillRect/>
          </a:stretch>
        </p:blipFill>
        <p:spPr>
          <a:xfrm>
            <a:off x="837724" y="2390299"/>
            <a:ext cx="4158734" cy="30480"/>
          </a:xfrm>
          <a:prstGeom prst="rect">
            <a:avLst/>
          </a:prstGeom>
        </p:spPr>
      </p:pic>
      <p:sp>
        <p:nvSpPr>
          <p:cNvPr id="5" name="Text 2"/>
          <p:cNvSpPr/>
          <p:nvPr/>
        </p:nvSpPr>
        <p:spPr>
          <a:xfrm>
            <a:off x="837724" y="257091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User Portal</a:t>
            </a:r>
            <a:endParaRPr lang="en-US" sz="2200" dirty="0"/>
          </a:p>
        </p:txBody>
      </p:sp>
      <p:sp>
        <p:nvSpPr>
          <p:cNvPr id="6" name="Text 3"/>
          <p:cNvSpPr/>
          <p:nvPr/>
        </p:nvSpPr>
        <p:spPr>
          <a:xfrm>
            <a:off x="837724" y="3066455"/>
            <a:ext cx="4158734" cy="1149072"/>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User navigates to the portal URL, routed through CloudFront CDN to the S3-hosted static website for optimal performance.</a:t>
            </a:r>
            <a:endParaRPr lang="en-US" sz="1850" dirty="0"/>
          </a:p>
        </p:txBody>
      </p:sp>
      <p:sp>
        <p:nvSpPr>
          <p:cNvPr id="7" name="Text 4"/>
          <p:cNvSpPr/>
          <p:nvPr/>
        </p:nvSpPr>
        <p:spPr>
          <a:xfrm>
            <a:off x="5235773" y="2013942"/>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02</a:t>
            </a:r>
            <a:endParaRPr lang="en-US" sz="1850" dirty="0"/>
          </a:p>
        </p:txBody>
      </p:sp>
      <p:pic>
        <p:nvPicPr>
          <p:cNvPr id="8" name="Image 1" descr="preencoded.png"/>
          <p:cNvPicPr>
            <a:picLocks noChangeAspect="1"/>
          </p:cNvPicPr>
          <p:nvPr/>
        </p:nvPicPr>
        <p:blipFill>
          <a:blip r:embed="rId3"/>
          <a:stretch>
            <a:fillRect/>
          </a:stretch>
        </p:blipFill>
        <p:spPr>
          <a:xfrm>
            <a:off x="5235773" y="2390299"/>
            <a:ext cx="4158734" cy="30480"/>
          </a:xfrm>
          <a:prstGeom prst="rect">
            <a:avLst/>
          </a:prstGeom>
        </p:spPr>
      </p:pic>
      <p:sp>
        <p:nvSpPr>
          <p:cNvPr id="9" name="Text 5"/>
          <p:cNvSpPr/>
          <p:nvPr/>
        </p:nvSpPr>
        <p:spPr>
          <a:xfrm>
            <a:off x="5235773" y="257091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Wish Submission</a:t>
            </a:r>
            <a:endParaRPr lang="en-US" sz="2200" dirty="0"/>
          </a:p>
        </p:txBody>
      </p:sp>
      <p:sp>
        <p:nvSpPr>
          <p:cNvPr id="10" name="Text 6"/>
          <p:cNvSpPr/>
          <p:nvPr/>
        </p:nvSpPr>
        <p:spPr>
          <a:xfrm>
            <a:off x="5235773" y="3066455"/>
            <a:ext cx="4158734" cy="1149072"/>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User completes the web form with birthday wish details (name, message) and submits via HTTPS POST request.</a:t>
            </a:r>
            <a:endParaRPr lang="en-US" sz="1850" dirty="0"/>
          </a:p>
        </p:txBody>
      </p:sp>
      <p:sp>
        <p:nvSpPr>
          <p:cNvPr id="11" name="Text 7"/>
          <p:cNvSpPr/>
          <p:nvPr/>
        </p:nvSpPr>
        <p:spPr>
          <a:xfrm>
            <a:off x="9633823" y="2013942"/>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03</a:t>
            </a:r>
            <a:endParaRPr lang="en-US" sz="1850" dirty="0"/>
          </a:p>
        </p:txBody>
      </p:sp>
      <p:pic>
        <p:nvPicPr>
          <p:cNvPr id="12" name="Image 2" descr="preencoded.png"/>
          <p:cNvPicPr>
            <a:picLocks noChangeAspect="1"/>
          </p:cNvPicPr>
          <p:nvPr/>
        </p:nvPicPr>
        <p:blipFill>
          <a:blip r:embed="rId3"/>
          <a:stretch>
            <a:fillRect/>
          </a:stretch>
        </p:blipFill>
        <p:spPr>
          <a:xfrm>
            <a:off x="9633823" y="2390299"/>
            <a:ext cx="4158853" cy="30480"/>
          </a:xfrm>
          <a:prstGeom prst="rect">
            <a:avLst/>
          </a:prstGeom>
        </p:spPr>
      </p:pic>
      <p:sp>
        <p:nvSpPr>
          <p:cNvPr id="13" name="Text 8"/>
          <p:cNvSpPr/>
          <p:nvPr/>
        </p:nvSpPr>
        <p:spPr>
          <a:xfrm>
            <a:off x="9633823" y="257091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API Processing</a:t>
            </a:r>
            <a:endParaRPr lang="en-US" sz="2200" dirty="0"/>
          </a:p>
        </p:txBody>
      </p:sp>
      <p:sp>
        <p:nvSpPr>
          <p:cNvPr id="14" name="Text 9"/>
          <p:cNvSpPr/>
          <p:nvPr/>
        </p:nvSpPr>
        <p:spPr>
          <a:xfrm>
            <a:off x="9633823" y="3066455"/>
            <a:ext cx="4158853" cy="1532096"/>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API Gateway validates the request, authenticates via IAM, and triggers the designated Lambda function asynchronously.</a:t>
            </a:r>
            <a:endParaRPr lang="en-US" sz="1850" dirty="0"/>
          </a:p>
        </p:txBody>
      </p:sp>
      <p:sp>
        <p:nvSpPr>
          <p:cNvPr id="15" name="Text 10"/>
          <p:cNvSpPr/>
          <p:nvPr/>
        </p:nvSpPr>
        <p:spPr>
          <a:xfrm>
            <a:off x="837724" y="5017294"/>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04</a:t>
            </a:r>
            <a:endParaRPr lang="en-US" sz="1850" dirty="0"/>
          </a:p>
        </p:txBody>
      </p:sp>
      <p:pic>
        <p:nvPicPr>
          <p:cNvPr id="16" name="Image 3" descr="preencoded.png"/>
          <p:cNvPicPr>
            <a:picLocks noChangeAspect="1"/>
          </p:cNvPicPr>
          <p:nvPr/>
        </p:nvPicPr>
        <p:blipFill>
          <a:blip r:embed="rId4"/>
          <a:stretch>
            <a:fillRect/>
          </a:stretch>
        </p:blipFill>
        <p:spPr>
          <a:xfrm>
            <a:off x="837724" y="5369719"/>
            <a:ext cx="6357818" cy="30480"/>
          </a:xfrm>
          <a:prstGeom prst="rect">
            <a:avLst/>
          </a:prstGeom>
        </p:spPr>
      </p:pic>
      <p:sp>
        <p:nvSpPr>
          <p:cNvPr id="17" name="Text 11"/>
          <p:cNvSpPr/>
          <p:nvPr/>
        </p:nvSpPr>
        <p:spPr>
          <a:xfrm>
            <a:off x="837724" y="557426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Data Persistence</a:t>
            </a:r>
            <a:endParaRPr lang="en-US" sz="2200" dirty="0"/>
          </a:p>
        </p:txBody>
      </p:sp>
      <p:sp>
        <p:nvSpPr>
          <p:cNvPr id="18" name="Text 12"/>
          <p:cNvSpPr/>
          <p:nvPr/>
        </p:nvSpPr>
        <p:spPr>
          <a:xfrm>
            <a:off x="837724" y="6069806"/>
            <a:ext cx="6357818"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Lambda function processes the wish data, generates unique wish_id, and writes the structured record to DynamoDB table.</a:t>
            </a:r>
            <a:endParaRPr lang="en-US" sz="1850" dirty="0"/>
          </a:p>
        </p:txBody>
      </p:sp>
      <p:sp>
        <p:nvSpPr>
          <p:cNvPr id="19" name="Text 13"/>
          <p:cNvSpPr/>
          <p:nvPr/>
        </p:nvSpPr>
        <p:spPr>
          <a:xfrm>
            <a:off x="7434858" y="5017294"/>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D6E5EF"/>
                </a:solidFill>
                <a:latin typeface="Lora Light" pitchFamily="34" charset="0"/>
                <a:ea typeface="Lora Light" pitchFamily="34" charset="-122"/>
                <a:cs typeface="Lora Light" pitchFamily="34" charset="-120"/>
              </a:rPr>
              <a:t>05</a:t>
            </a:r>
            <a:endParaRPr lang="en-US" sz="1850" dirty="0"/>
          </a:p>
        </p:txBody>
      </p:sp>
      <p:pic>
        <p:nvPicPr>
          <p:cNvPr id="20" name="Image 4" descr="preencoded.png"/>
          <p:cNvPicPr>
            <a:picLocks noChangeAspect="1"/>
          </p:cNvPicPr>
          <p:nvPr/>
        </p:nvPicPr>
        <p:blipFill>
          <a:blip r:embed="rId4"/>
          <a:stretch>
            <a:fillRect/>
          </a:stretch>
        </p:blipFill>
        <p:spPr>
          <a:xfrm>
            <a:off x="7434858" y="5369719"/>
            <a:ext cx="6357818" cy="30480"/>
          </a:xfrm>
          <a:prstGeom prst="rect">
            <a:avLst/>
          </a:prstGeom>
        </p:spPr>
      </p:pic>
      <p:sp>
        <p:nvSpPr>
          <p:cNvPr id="21" name="Text 14"/>
          <p:cNvSpPr/>
          <p:nvPr/>
        </p:nvSpPr>
        <p:spPr>
          <a:xfrm>
            <a:off x="7434858" y="557426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Real-Time Display</a:t>
            </a:r>
            <a:endParaRPr lang="en-US" sz="2200" dirty="0"/>
          </a:p>
        </p:txBody>
      </p:sp>
      <p:sp>
        <p:nvSpPr>
          <p:cNvPr id="22" name="Text 15"/>
          <p:cNvSpPr/>
          <p:nvPr/>
        </p:nvSpPr>
        <p:spPr>
          <a:xfrm>
            <a:off x="7434858" y="6069806"/>
            <a:ext cx="6357818" cy="1149072"/>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Frontend JavaScript fetches updated wishes from DynamoDB via API Gateway GET endpoint and dynamically renders them on the page.</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09230" y="400169"/>
            <a:ext cx="5090517" cy="428030"/>
          </a:xfrm>
          <a:prstGeom prst="rect">
            <a:avLst/>
          </a:prstGeom>
          <a:noFill/>
          <a:ln/>
        </p:spPr>
        <p:txBody>
          <a:bodyPr wrap="none" lIns="0" tIns="0" rIns="0" bIns="0" rtlCol="0" anchor="t"/>
          <a:lstStyle/>
          <a:p>
            <a:pPr marL="0" indent="0" algn="l">
              <a:lnSpc>
                <a:spcPts val="3350"/>
              </a:lnSpc>
              <a:buNone/>
            </a:pPr>
            <a:r>
              <a:rPr lang="en-US" sz="2650" dirty="0">
                <a:solidFill>
                  <a:srgbClr val="F98AC7"/>
                </a:solidFill>
                <a:latin typeface="Lora" pitchFamily="34" charset="0"/>
                <a:ea typeface="Lora" pitchFamily="34" charset="-122"/>
                <a:cs typeface="Lora" pitchFamily="34" charset="-120"/>
              </a:rPr>
              <a:t>Demo &amp; Implementation Details</a:t>
            </a:r>
            <a:endParaRPr lang="en-US" sz="2650" dirty="0"/>
          </a:p>
        </p:txBody>
      </p:sp>
      <p:sp>
        <p:nvSpPr>
          <p:cNvPr id="3" name="Text 1"/>
          <p:cNvSpPr/>
          <p:nvPr/>
        </p:nvSpPr>
        <p:spPr>
          <a:xfrm>
            <a:off x="509230" y="1191935"/>
            <a:ext cx="1712000" cy="213955"/>
          </a:xfrm>
          <a:prstGeom prst="rect">
            <a:avLst/>
          </a:prstGeom>
          <a:noFill/>
          <a:ln/>
        </p:spPr>
        <p:txBody>
          <a:bodyPr wrap="none" lIns="0" tIns="0" rIns="0" bIns="0" rtlCol="0" anchor="t"/>
          <a:lstStyle/>
          <a:p>
            <a:pPr marL="0" indent="0" algn="l">
              <a:lnSpc>
                <a:spcPts val="1650"/>
              </a:lnSpc>
              <a:buNone/>
            </a:pPr>
            <a:r>
              <a:rPr lang="en-US" sz="1300" dirty="0">
                <a:solidFill>
                  <a:srgbClr val="F98AC7"/>
                </a:solidFill>
                <a:latin typeface="Lora" pitchFamily="34" charset="0"/>
                <a:ea typeface="Lora" pitchFamily="34" charset="-122"/>
                <a:cs typeface="Lora" pitchFamily="34" charset="-120"/>
              </a:rPr>
              <a:t>API Endpoints</a:t>
            </a:r>
            <a:endParaRPr lang="en-US" sz="1300" dirty="0"/>
          </a:p>
        </p:txBody>
      </p:sp>
      <p:sp>
        <p:nvSpPr>
          <p:cNvPr id="4" name="Shape 2"/>
          <p:cNvSpPr/>
          <p:nvPr/>
        </p:nvSpPr>
        <p:spPr>
          <a:xfrm>
            <a:off x="509230" y="1569601"/>
            <a:ext cx="6628448" cy="1641158"/>
          </a:xfrm>
          <a:prstGeom prst="roundRect">
            <a:avLst>
              <a:gd name="adj" fmla="val 1330"/>
            </a:avLst>
          </a:prstGeom>
          <a:solidFill>
            <a:srgbClr val="252833"/>
          </a:solidFill>
          <a:ln w="15240">
            <a:solidFill>
              <a:srgbClr val="5D606B"/>
            </a:solidFill>
            <a:prstDash val="solid"/>
          </a:ln>
        </p:spPr>
      </p:sp>
      <p:sp>
        <p:nvSpPr>
          <p:cNvPr id="5" name="Text 3"/>
          <p:cNvSpPr/>
          <p:nvPr/>
        </p:nvSpPr>
        <p:spPr>
          <a:xfrm>
            <a:off x="669965" y="1730335"/>
            <a:ext cx="1712000" cy="213955"/>
          </a:xfrm>
          <a:prstGeom prst="rect">
            <a:avLst/>
          </a:prstGeom>
          <a:noFill/>
          <a:ln/>
        </p:spPr>
        <p:txBody>
          <a:bodyPr wrap="none" lIns="0" tIns="0" rIns="0" bIns="0" rtlCol="0" anchor="t"/>
          <a:lstStyle/>
          <a:p>
            <a:pPr marL="0" indent="0" algn="l">
              <a:lnSpc>
                <a:spcPts val="1650"/>
              </a:lnSpc>
              <a:buNone/>
            </a:pPr>
            <a:r>
              <a:rPr lang="en-US" sz="1300" dirty="0">
                <a:solidFill>
                  <a:srgbClr val="D6E5EF"/>
                </a:solidFill>
                <a:latin typeface="Lora" pitchFamily="34" charset="0"/>
                <a:ea typeface="Lora" pitchFamily="34" charset="-122"/>
                <a:cs typeface="Lora" pitchFamily="34" charset="-120"/>
              </a:rPr>
              <a:t>POST /wish</a:t>
            </a:r>
            <a:endParaRPr lang="en-US" sz="1300" dirty="0"/>
          </a:p>
        </p:txBody>
      </p:sp>
      <p:sp>
        <p:nvSpPr>
          <p:cNvPr id="6" name="Text 4"/>
          <p:cNvSpPr/>
          <p:nvPr/>
        </p:nvSpPr>
        <p:spPr>
          <a:xfrm>
            <a:off x="669965" y="2089785"/>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Purpose:</a:t>
            </a:r>
            <a:r>
              <a:rPr lang="en-US" sz="1100" dirty="0">
                <a:solidFill>
                  <a:srgbClr val="D6E5EF"/>
                </a:solidFill>
                <a:latin typeface="Source Sans 3" pitchFamily="34" charset="0"/>
                <a:ea typeface="Source Sans 3" pitchFamily="34" charset="-122"/>
                <a:cs typeface="Source Sans 3" pitchFamily="34" charset="-120"/>
              </a:rPr>
              <a:t> Add a new birthday wish</a:t>
            </a:r>
            <a:endParaRPr lang="en-US" sz="1100" dirty="0"/>
          </a:p>
        </p:txBody>
      </p:sp>
      <p:sp>
        <p:nvSpPr>
          <p:cNvPr id="7" name="Text 5"/>
          <p:cNvSpPr/>
          <p:nvPr/>
        </p:nvSpPr>
        <p:spPr>
          <a:xfrm>
            <a:off x="669965" y="2453521"/>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Parameters:</a:t>
            </a:r>
            <a:r>
              <a:rPr lang="en-US" sz="1100" dirty="0">
                <a:solidFill>
                  <a:srgbClr val="D6E5EF"/>
                </a:solidFill>
                <a:latin typeface="Source Sans 3" pitchFamily="34" charset="0"/>
                <a:ea typeface="Source Sans 3" pitchFamily="34" charset="-122"/>
                <a:cs typeface="Source Sans 3" pitchFamily="34" charset="-120"/>
              </a:rPr>
              <a:t> name, message</a:t>
            </a:r>
            <a:endParaRPr lang="en-US" sz="1100" dirty="0"/>
          </a:p>
        </p:txBody>
      </p:sp>
      <p:sp>
        <p:nvSpPr>
          <p:cNvPr id="8" name="Text 6"/>
          <p:cNvSpPr/>
          <p:nvPr/>
        </p:nvSpPr>
        <p:spPr>
          <a:xfrm>
            <a:off x="669965" y="2817257"/>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Returns:</a:t>
            </a:r>
            <a:r>
              <a:rPr lang="en-US" sz="1100" dirty="0">
                <a:solidFill>
                  <a:srgbClr val="D6E5EF"/>
                </a:solidFill>
                <a:latin typeface="Source Sans 3" pitchFamily="34" charset="0"/>
                <a:ea typeface="Source Sans 3" pitchFamily="34" charset="-122"/>
                <a:cs typeface="Source Sans 3" pitchFamily="34" charset="-120"/>
              </a:rPr>
              <a:t> wish_id, timestamp</a:t>
            </a:r>
            <a:endParaRPr lang="en-US" sz="1100" dirty="0"/>
          </a:p>
        </p:txBody>
      </p:sp>
      <p:sp>
        <p:nvSpPr>
          <p:cNvPr id="9" name="Shape 7"/>
          <p:cNvSpPr/>
          <p:nvPr/>
        </p:nvSpPr>
        <p:spPr>
          <a:xfrm>
            <a:off x="509230" y="3356253"/>
            <a:ext cx="6628448" cy="1641158"/>
          </a:xfrm>
          <a:prstGeom prst="roundRect">
            <a:avLst>
              <a:gd name="adj" fmla="val 1330"/>
            </a:avLst>
          </a:prstGeom>
          <a:solidFill>
            <a:srgbClr val="252833"/>
          </a:solidFill>
          <a:ln w="15240">
            <a:solidFill>
              <a:srgbClr val="5D606B"/>
            </a:solidFill>
            <a:prstDash val="solid"/>
          </a:ln>
        </p:spPr>
      </p:sp>
      <p:sp>
        <p:nvSpPr>
          <p:cNvPr id="10" name="Text 8"/>
          <p:cNvSpPr/>
          <p:nvPr/>
        </p:nvSpPr>
        <p:spPr>
          <a:xfrm>
            <a:off x="669965" y="3516987"/>
            <a:ext cx="1712000" cy="213955"/>
          </a:xfrm>
          <a:prstGeom prst="rect">
            <a:avLst/>
          </a:prstGeom>
          <a:noFill/>
          <a:ln/>
        </p:spPr>
        <p:txBody>
          <a:bodyPr wrap="none" lIns="0" tIns="0" rIns="0" bIns="0" rtlCol="0" anchor="t"/>
          <a:lstStyle/>
          <a:p>
            <a:pPr marL="0" indent="0" algn="l">
              <a:lnSpc>
                <a:spcPts val="1650"/>
              </a:lnSpc>
              <a:buNone/>
            </a:pPr>
            <a:r>
              <a:rPr lang="en-US" sz="1300" dirty="0">
                <a:solidFill>
                  <a:srgbClr val="D6E5EF"/>
                </a:solidFill>
                <a:latin typeface="Lora" pitchFamily="34" charset="0"/>
                <a:ea typeface="Lora" pitchFamily="34" charset="-122"/>
                <a:cs typeface="Lora" pitchFamily="34" charset="-120"/>
              </a:rPr>
              <a:t>GET /wishes</a:t>
            </a:r>
            <a:endParaRPr lang="en-US" sz="1300" dirty="0"/>
          </a:p>
        </p:txBody>
      </p:sp>
      <p:sp>
        <p:nvSpPr>
          <p:cNvPr id="11" name="Text 9"/>
          <p:cNvSpPr/>
          <p:nvPr/>
        </p:nvSpPr>
        <p:spPr>
          <a:xfrm>
            <a:off x="669965" y="3876437"/>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Purpose:</a:t>
            </a:r>
            <a:r>
              <a:rPr lang="en-US" sz="1100" dirty="0">
                <a:solidFill>
                  <a:srgbClr val="D6E5EF"/>
                </a:solidFill>
                <a:latin typeface="Source Sans 3" pitchFamily="34" charset="0"/>
                <a:ea typeface="Source Sans 3" pitchFamily="34" charset="-122"/>
                <a:cs typeface="Source Sans 3" pitchFamily="34" charset="-120"/>
              </a:rPr>
              <a:t> Fetch all wishes</a:t>
            </a:r>
            <a:endParaRPr lang="en-US" sz="1100" dirty="0"/>
          </a:p>
        </p:txBody>
      </p:sp>
      <p:sp>
        <p:nvSpPr>
          <p:cNvPr id="12" name="Text 10"/>
          <p:cNvSpPr/>
          <p:nvPr/>
        </p:nvSpPr>
        <p:spPr>
          <a:xfrm>
            <a:off x="669965" y="4240173"/>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Parameters:</a:t>
            </a:r>
            <a:r>
              <a:rPr lang="en-US" sz="1100" dirty="0">
                <a:solidFill>
                  <a:srgbClr val="D6E5EF"/>
                </a:solidFill>
                <a:latin typeface="Source Sans 3" pitchFamily="34" charset="0"/>
                <a:ea typeface="Source Sans 3" pitchFamily="34" charset="-122"/>
                <a:cs typeface="Source Sans 3" pitchFamily="34" charset="-120"/>
              </a:rPr>
              <a:t> Optional filters</a:t>
            </a:r>
            <a:endParaRPr lang="en-US" sz="1100" dirty="0"/>
          </a:p>
        </p:txBody>
      </p:sp>
      <p:sp>
        <p:nvSpPr>
          <p:cNvPr id="13" name="Text 11"/>
          <p:cNvSpPr/>
          <p:nvPr/>
        </p:nvSpPr>
        <p:spPr>
          <a:xfrm>
            <a:off x="669965" y="4603909"/>
            <a:ext cx="6306979"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Returns:</a:t>
            </a:r>
            <a:r>
              <a:rPr lang="en-US" sz="1100" dirty="0">
                <a:solidFill>
                  <a:srgbClr val="D6E5EF"/>
                </a:solidFill>
                <a:latin typeface="Source Sans 3" pitchFamily="34" charset="0"/>
                <a:ea typeface="Source Sans 3" pitchFamily="34" charset="-122"/>
                <a:cs typeface="Source Sans 3" pitchFamily="34" charset="-120"/>
              </a:rPr>
              <a:t> Array of wish objects</a:t>
            </a:r>
            <a:endParaRPr lang="en-US" sz="1100" dirty="0"/>
          </a:p>
        </p:txBody>
      </p:sp>
      <p:sp>
        <p:nvSpPr>
          <p:cNvPr id="14" name="Text 12"/>
          <p:cNvSpPr/>
          <p:nvPr/>
        </p:nvSpPr>
        <p:spPr>
          <a:xfrm>
            <a:off x="509230" y="5161121"/>
            <a:ext cx="1712000" cy="213955"/>
          </a:xfrm>
          <a:prstGeom prst="rect">
            <a:avLst/>
          </a:prstGeom>
          <a:noFill/>
          <a:ln/>
        </p:spPr>
        <p:txBody>
          <a:bodyPr wrap="none" lIns="0" tIns="0" rIns="0" bIns="0" rtlCol="0" anchor="t"/>
          <a:lstStyle/>
          <a:p>
            <a:pPr marL="0" indent="0" algn="l">
              <a:lnSpc>
                <a:spcPts val="1650"/>
              </a:lnSpc>
              <a:buNone/>
            </a:pPr>
            <a:r>
              <a:rPr lang="en-US" sz="1300" dirty="0">
                <a:solidFill>
                  <a:srgbClr val="F98AC7"/>
                </a:solidFill>
                <a:latin typeface="Lora" pitchFamily="34" charset="0"/>
                <a:ea typeface="Lora" pitchFamily="34" charset="-122"/>
                <a:cs typeface="Lora" pitchFamily="34" charset="-120"/>
              </a:rPr>
              <a:t>DynamoDB Schema</a:t>
            </a:r>
            <a:endParaRPr lang="en-US" sz="1300" dirty="0"/>
          </a:p>
        </p:txBody>
      </p:sp>
      <p:sp>
        <p:nvSpPr>
          <p:cNvPr id="15" name="Shape 13"/>
          <p:cNvSpPr/>
          <p:nvPr/>
        </p:nvSpPr>
        <p:spPr>
          <a:xfrm>
            <a:off x="509230" y="5538788"/>
            <a:ext cx="6628448" cy="2128004"/>
          </a:xfrm>
          <a:prstGeom prst="roundRect">
            <a:avLst>
              <a:gd name="adj" fmla="val 1026"/>
            </a:avLst>
          </a:prstGeom>
          <a:noFill/>
          <a:ln w="7620">
            <a:solidFill>
              <a:srgbClr val="FFFFFF">
                <a:alpha val="24000"/>
              </a:srgbClr>
            </a:solidFill>
            <a:prstDash val="solid"/>
          </a:ln>
        </p:spPr>
      </p:sp>
      <p:sp>
        <p:nvSpPr>
          <p:cNvPr id="16" name="Shape 14"/>
          <p:cNvSpPr/>
          <p:nvPr/>
        </p:nvSpPr>
        <p:spPr>
          <a:xfrm>
            <a:off x="516850" y="5546408"/>
            <a:ext cx="6613207" cy="422553"/>
          </a:xfrm>
          <a:prstGeom prst="rect">
            <a:avLst/>
          </a:prstGeom>
          <a:solidFill>
            <a:srgbClr val="FFFFFF">
              <a:alpha val="4000"/>
            </a:srgbClr>
          </a:solidFill>
          <a:ln/>
        </p:spPr>
      </p:sp>
      <p:sp>
        <p:nvSpPr>
          <p:cNvPr id="17" name="Text 15"/>
          <p:cNvSpPr/>
          <p:nvPr/>
        </p:nvSpPr>
        <p:spPr>
          <a:xfrm>
            <a:off x="662464" y="5641300"/>
            <a:ext cx="2350413"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Field</a:t>
            </a:r>
            <a:endParaRPr lang="en-US" sz="1100" dirty="0"/>
          </a:p>
        </p:txBody>
      </p:sp>
      <p:sp>
        <p:nvSpPr>
          <p:cNvPr id="18" name="Text 16"/>
          <p:cNvSpPr/>
          <p:nvPr/>
        </p:nvSpPr>
        <p:spPr>
          <a:xfrm>
            <a:off x="3311485" y="5641300"/>
            <a:ext cx="3673078" cy="232767"/>
          </a:xfrm>
          <a:prstGeom prst="rect">
            <a:avLst/>
          </a:prstGeom>
          <a:noFill/>
          <a:ln/>
        </p:spPr>
        <p:txBody>
          <a:bodyPr wrap="none" lIns="0" tIns="0" rIns="0" bIns="0" rtlCol="0" anchor="t"/>
          <a:lstStyle/>
          <a:p>
            <a:pPr marL="0" indent="0" algn="l">
              <a:lnSpc>
                <a:spcPts val="1800"/>
              </a:lnSpc>
              <a:buNone/>
            </a:pPr>
            <a:r>
              <a:rPr lang="en-US" sz="1100" b="1" dirty="0">
                <a:solidFill>
                  <a:srgbClr val="D6E5EF"/>
                </a:solidFill>
                <a:latin typeface="Source Sans 3" pitchFamily="34" charset="0"/>
                <a:ea typeface="Source Sans 3" pitchFamily="34" charset="-122"/>
                <a:cs typeface="Source Sans 3" pitchFamily="34" charset="-120"/>
              </a:rPr>
              <a:t>Description</a:t>
            </a:r>
            <a:endParaRPr lang="en-US" sz="1100" dirty="0"/>
          </a:p>
        </p:txBody>
      </p:sp>
      <p:sp>
        <p:nvSpPr>
          <p:cNvPr id="19" name="Shape 17"/>
          <p:cNvSpPr/>
          <p:nvPr/>
        </p:nvSpPr>
        <p:spPr>
          <a:xfrm>
            <a:off x="516850" y="5968960"/>
            <a:ext cx="6613207" cy="422553"/>
          </a:xfrm>
          <a:prstGeom prst="rect">
            <a:avLst/>
          </a:prstGeom>
          <a:solidFill>
            <a:srgbClr val="000000">
              <a:alpha val="4000"/>
            </a:srgbClr>
          </a:solidFill>
          <a:ln/>
        </p:spPr>
      </p:sp>
      <p:sp>
        <p:nvSpPr>
          <p:cNvPr id="20" name="Text 18"/>
          <p:cNvSpPr/>
          <p:nvPr/>
        </p:nvSpPr>
        <p:spPr>
          <a:xfrm>
            <a:off x="662464" y="6063853"/>
            <a:ext cx="2350413"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wish_id</a:t>
            </a:r>
            <a:endParaRPr lang="en-US" sz="1100" dirty="0"/>
          </a:p>
        </p:txBody>
      </p:sp>
      <p:sp>
        <p:nvSpPr>
          <p:cNvPr id="21" name="Text 19"/>
          <p:cNvSpPr/>
          <p:nvPr/>
        </p:nvSpPr>
        <p:spPr>
          <a:xfrm>
            <a:off x="3311485" y="6063853"/>
            <a:ext cx="3673078"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Primary key (UUID)</a:t>
            </a:r>
            <a:endParaRPr lang="en-US" sz="1100" dirty="0"/>
          </a:p>
        </p:txBody>
      </p:sp>
      <p:sp>
        <p:nvSpPr>
          <p:cNvPr id="22" name="Shape 20"/>
          <p:cNvSpPr/>
          <p:nvPr/>
        </p:nvSpPr>
        <p:spPr>
          <a:xfrm>
            <a:off x="516850" y="6391513"/>
            <a:ext cx="6613207" cy="422553"/>
          </a:xfrm>
          <a:prstGeom prst="rect">
            <a:avLst/>
          </a:prstGeom>
          <a:solidFill>
            <a:srgbClr val="FFFFFF">
              <a:alpha val="4000"/>
            </a:srgbClr>
          </a:solidFill>
          <a:ln/>
        </p:spPr>
      </p:sp>
      <p:sp>
        <p:nvSpPr>
          <p:cNvPr id="23" name="Text 21"/>
          <p:cNvSpPr/>
          <p:nvPr/>
        </p:nvSpPr>
        <p:spPr>
          <a:xfrm>
            <a:off x="662464" y="6486406"/>
            <a:ext cx="2350413"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name</a:t>
            </a:r>
            <a:endParaRPr lang="en-US" sz="1100" dirty="0"/>
          </a:p>
        </p:txBody>
      </p:sp>
      <p:sp>
        <p:nvSpPr>
          <p:cNvPr id="24" name="Text 22"/>
          <p:cNvSpPr/>
          <p:nvPr/>
        </p:nvSpPr>
        <p:spPr>
          <a:xfrm>
            <a:off x="3311485" y="6486406"/>
            <a:ext cx="3673078"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User's name (string)</a:t>
            </a:r>
            <a:endParaRPr lang="en-US" sz="1100" dirty="0"/>
          </a:p>
        </p:txBody>
      </p:sp>
      <p:sp>
        <p:nvSpPr>
          <p:cNvPr id="25" name="Shape 23"/>
          <p:cNvSpPr/>
          <p:nvPr/>
        </p:nvSpPr>
        <p:spPr>
          <a:xfrm>
            <a:off x="516850" y="6814066"/>
            <a:ext cx="6613207" cy="422553"/>
          </a:xfrm>
          <a:prstGeom prst="rect">
            <a:avLst/>
          </a:prstGeom>
          <a:solidFill>
            <a:srgbClr val="000000">
              <a:alpha val="4000"/>
            </a:srgbClr>
          </a:solidFill>
          <a:ln/>
        </p:spPr>
      </p:sp>
      <p:sp>
        <p:nvSpPr>
          <p:cNvPr id="26" name="Text 24"/>
          <p:cNvSpPr/>
          <p:nvPr/>
        </p:nvSpPr>
        <p:spPr>
          <a:xfrm>
            <a:off x="662464" y="6908959"/>
            <a:ext cx="2350413"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message</a:t>
            </a:r>
            <a:endParaRPr lang="en-US" sz="1100" dirty="0"/>
          </a:p>
        </p:txBody>
      </p:sp>
      <p:sp>
        <p:nvSpPr>
          <p:cNvPr id="27" name="Text 25"/>
          <p:cNvSpPr/>
          <p:nvPr/>
        </p:nvSpPr>
        <p:spPr>
          <a:xfrm>
            <a:off x="3311485" y="6908959"/>
            <a:ext cx="3673078"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Birthday wish text</a:t>
            </a:r>
            <a:endParaRPr lang="en-US" sz="1100" dirty="0"/>
          </a:p>
        </p:txBody>
      </p:sp>
      <p:sp>
        <p:nvSpPr>
          <p:cNvPr id="28" name="Shape 26"/>
          <p:cNvSpPr/>
          <p:nvPr/>
        </p:nvSpPr>
        <p:spPr>
          <a:xfrm>
            <a:off x="516850" y="7236619"/>
            <a:ext cx="6613207" cy="422553"/>
          </a:xfrm>
          <a:prstGeom prst="rect">
            <a:avLst/>
          </a:prstGeom>
          <a:solidFill>
            <a:srgbClr val="FFFFFF">
              <a:alpha val="4000"/>
            </a:srgbClr>
          </a:solidFill>
          <a:ln/>
        </p:spPr>
      </p:sp>
      <p:sp>
        <p:nvSpPr>
          <p:cNvPr id="29" name="Text 27"/>
          <p:cNvSpPr/>
          <p:nvPr/>
        </p:nvSpPr>
        <p:spPr>
          <a:xfrm>
            <a:off x="662464" y="7331512"/>
            <a:ext cx="2350413"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timestamp</a:t>
            </a:r>
            <a:endParaRPr lang="en-US" sz="1100" dirty="0"/>
          </a:p>
        </p:txBody>
      </p:sp>
      <p:sp>
        <p:nvSpPr>
          <p:cNvPr id="30" name="Text 28"/>
          <p:cNvSpPr/>
          <p:nvPr/>
        </p:nvSpPr>
        <p:spPr>
          <a:xfrm>
            <a:off x="3311485" y="7331512"/>
            <a:ext cx="3673078" cy="232767"/>
          </a:xfrm>
          <a:prstGeom prst="rect">
            <a:avLst/>
          </a:prstGeom>
          <a:noFill/>
          <a:ln/>
        </p:spPr>
        <p:txBody>
          <a:bodyPr wrap="none" lIns="0" tIns="0" rIns="0" bIns="0" rtlCol="0" anchor="t"/>
          <a:lstStyle/>
          <a:p>
            <a:pPr marL="0" indent="0" algn="l">
              <a:lnSpc>
                <a:spcPts val="1800"/>
              </a:lnSpc>
              <a:buNone/>
            </a:pPr>
            <a:r>
              <a:rPr lang="en-US" sz="1100" dirty="0">
                <a:solidFill>
                  <a:srgbClr val="D6E5EF"/>
                </a:solidFill>
                <a:latin typeface="Source Sans 3" pitchFamily="34" charset="0"/>
                <a:ea typeface="Source Sans 3" pitchFamily="34" charset="-122"/>
                <a:cs typeface="Source Sans 3" pitchFamily="34" charset="-120"/>
              </a:rPr>
              <a:t>ISO 8601 format</a:t>
            </a:r>
            <a:endParaRPr lang="en-US" sz="1100" dirty="0"/>
          </a:p>
        </p:txBody>
      </p:sp>
      <p:sp>
        <p:nvSpPr>
          <p:cNvPr id="31" name="Text 29"/>
          <p:cNvSpPr/>
          <p:nvPr/>
        </p:nvSpPr>
        <p:spPr>
          <a:xfrm>
            <a:off x="7500342" y="1191935"/>
            <a:ext cx="2100739" cy="213955"/>
          </a:xfrm>
          <a:prstGeom prst="rect">
            <a:avLst/>
          </a:prstGeom>
          <a:noFill/>
          <a:ln/>
        </p:spPr>
        <p:txBody>
          <a:bodyPr wrap="none" lIns="0" tIns="0" rIns="0" bIns="0" rtlCol="0" anchor="t"/>
          <a:lstStyle/>
          <a:p>
            <a:pPr marL="0" indent="0" algn="l">
              <a:lnSpc>
                <a:spcPts val="1650"/>
              </a:lnSpc>
              <a:buNone/>
            </a:pPr>
            <a:r>
              <a:rPr lang="en-US" sz="1300" dirty="0">
                <a:solidFill>
                  <a:srgbClr val="F98AC7"/>
                </a:solidFill>
                <a:latin typeface="Lora" pitchFamily="34" charset="0"/>
                <a:ea typeface="Lora" pitchFamily="34" charset="-122"/>
                <a:cs typeface="Lora" pitchFamily="34" charset="-120"/>
              </a:rPr>
              <a:t>Lambda Function (Python)</a:t>
            </a:r>
            <a:endParaRPr lang="en-US" sz="1300" dirty="0"/>
          </a:p>
        </p:txBody>
      </p:sp>
      <p:sp>
        <p:nvSpPr>
          <p:cNvPr id="32" name="Shape 30"/>
          <p:cNvSpPr/>
          <p:nvPr/>
        </p:nvSpPr>
        <p:spPr>
          <a:xfrm>
            <a:off x="7500342" y="1569601"/>
            <a:ext cx="6628448" cy="5804535"/>
          </a:xfrm>
          <a:prstGeom prst="roundRect">
            <a:avLst>
              <a:gd name="adj" fmla="val 376"/>
            </a:avLst>
          </a:prstGeom>
          <a:solidFill>
            <a:srgbClr val="323540"/>
          </a:solidFill>
          <a:ln/>
        </p:spPr>
      </p:sp>
      <p:sp>
        <p:nvSpPr>
          <p:cNvPr id="33" name="Shape 31"/>
          <p:cNvSpPr/>
          <p:nvPr/>
        </p:nvSpPr>
        <p:spPr>
          <a:xfrm>
            <a:off x="7493079" y="1569601"/>
            <a:ext cx="6642973" cy="5804535"/>
          </a:xfrm>
          <a:prstGeom prst="roundRect">
            <a:avLst>
              <a:gd name="adj" fmla="val 376"/>
            </a:avLst>
          </a:prstGeom>
          <a:solidFill>
            <a:srgbClr val="323540"/>
          </a:solidFill>
          <a:ln/>
        </p:spPr>
      </p:sp>
      <p:sp>
        <p:nvSpPr>
          <p:cNvPr id="34" name="Text 32"/>
          <p:cNvSpPr/>
          <p:nvPr/>
        </p:nvSpPr>
        <p:spPr>
          <a:xfrm>
            <a:off x="7638574" y="1678662"/>
            <a:ext cx="6351984" cy="5586413"/>
          </a:xfrm>
          <a:prstGeom prst="rect">
            <a:avLst/>
          </a:prstGeom>
          <a:noFill/>
          <a:ln/>
        </p:spPr>
        <p:txBody>
          <a:bodyPr wrap="square" lIns="0" tIns="0" rIns="0" bIns="0" rtlCol="0" anchor="t"/>
          <a:lstStyle/>
          <a:p>
            <a:pPr marL="0" indent="0" algn="l">
              <a:lnSpc>
                <a:spcPts val="1800"/>
              </a:lnSpc>
              <a:buNone/>
            </a:pPr>
            <a:r>
              <a:rPr lang="en-US" sz="1100" dirty="0">
                <a:solidFill>
                  <a:srgbClr val="D6E5EF"/>
                </a:solidFill>
                <a:highlight>
                  <a:srgbClr val="323540"/>
                </a:highlight>
                <a:latin typeface="Consolas" pitchFamily="34" charset="0"/>
                <a:ea typeface="Consolas" pitchFamily="34" charset="-122"/>
                <a:cs typeface="Consolas" pitchFamily="34" charset="-120"/>
              </a:rPr>
              <a:t>import jsonimport boto3import uuidfrom datetime import datetimedynamodb = boto3.resource('dynamodb')table = dynamodb.Table('BirthdayWishes')def lambda_handler(event, context): body = json.loads(event['body'])  item = { 'wish_id': str(uuid.uuid4()), 'name': body['name'], 'message': body['message'], 'timestamp': datetime.now().isoformat() }  table.put_item(Item=item)  return { 'statusCode': 200, 'body': json.dumps(item) }</a:t>
            </a:r>
            <a:endParaRPr lang="en-US" sz="11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2222" y="566857"/>
            <a:ext cx="4730472" cy="531257"/>
          </a:xfrm>
          <a:prstGeom prst="rect">
            <a:avLst/>
          </a:prstGeom>
          <a:noFill/>
          <a:ln/>
        </p:spPr>
        <p:txBody>
          <a:bodyPr wrap="none" lIns="0" tIns="0" rIns="0" bIns="0" rtlCol="0" anchor="t"/>
          <a:lstStyle/>
          <a:p>
            <a:pPr marL="0" indent="0" algn="l">
              <a:lnSpc>
                <a:spcPts val="4150"/>
              </a:lnSpc>
              <a:buNone/>
            </a:pPr>
            <a:r>
              <a:rPr lang="en-US" sz="3300" dirty="0">
                <a:solidFill>
                  <a:srgbClr val="F98AC7"/>
                </a:solidFill>
                <a:latin typeface="Lora" pitchFamily="34" charset="0"/>
                <a:ea typeface="Lora" pitchFamily="34" charset="-122"/>
                <a:cs typeface="Lora" pitchFamily="34" charset="-120"/>
              </a:rPr>
              <a:t>References &amp; Resources</a:t>
            </a:r>
            <a:endParaRPr lang="en-US" sz="3300" dirty="0"/>
          </a:p>
        </p:txBody>
      </p:sp>
      <p:sp>
        <p:nvSpPr>
          <p:cNvPr id="4" name="Shape 1"/>
          <p:cNvSpPr/>
          <p:nvPr/>
        </p:nvSpPr>
        <p:spPr>
          <a:xfrm>
            <a:off x="632222" y="1368981"/>
            <a:ext cx="3849410" cy="2830830"/>
          </a:xfrm>
          <a:prstGeom prst="roundRect">
            <a:avLst>
              <a:gd name="adj" fmla="val 3876"/>
            </a:avLst>
          </a:prstGeom>
          <a:solidFill>
            <a:srgbClr val="252833"/>
          </a:solidFill>
          <a:ln w="22860">
            <a:solidFill>
              <a:srgbClr val="5D606B"/>
            </a:solidFill>
            <a:prstDash val="solid"/>
          </a:ln>
        </p:spPr>
      </p:sp>
      <p:pic>
        <p:nvPicPr>
          <p:cNvPr id="5" name="Image 1" descr="preencoded.png"/>
          <p:cNvPicPr>
            <a:picLocks noChangeAspect="1"/>
          </p:cNvPicPr>
          <p:nvPr/>
        </p:nvPicPr>
        <p:blipFill>
          <a:blip r:embed="rId4"/>
          <a:stretch>
            <a:fillRect/>
          </a:stretch>
        </p:blipFill>
        <p:spPr>
          <a:xfrm>
            <a:off x="609362" y="1368981"/>
            <a:ext cx="91440" cy="2830830"/>
          </a:xfrm>
          <a:prstGeom prst="rect">
            <a:avLst/>
          </a:prstGeom>
        </p:spPr>
      </p:pic>
      <p:sp>
        <p:nvSpPr>
          <p:cNvPr id="6" name="Text 2"/>
          <p:cNvSpPr/>
          <p:nvPr/>
        </p:nvSpPr>
        <p:spPr>
          <a:xfrm>
            <a:off x="904280" y="1572458"/>
            <a:ext cx="2125147" cy="265628"/>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Lora" pitchFamily="34" charset="0"/>
                <a:ea typeface="Lora" pitchFamily="34" charset="-122"/>
                <a:cs typeface="Lora" pitchFamily="34" charset="-120"/>
              </a:rPr>
              <a:t>AWS Documentation</a:t>
            </a:r>
            <a:endParaRPr lang="en-US" sz="1650" dirty="0"/>
          </a:p>
        </p:txBody>
      </p:sp>
      <p:sp>
        <p:nvSpPr>
          <p:cNvPr id="7" name="Text 3"/>
          <p:cNvSpPr/>
          <p:nvPr/>
        </p:nvSpPr>
        <p:spPr>
          <a:xfrm>
            <a:off x="904280" y="1946434"/>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Amazon S3 Developer Guide</a:t>
            </a:r>
            <a:endParaRPr lang="en-US" sz="1400" dirty="0"/>
          </a:p>
        </p:txBody>
      </p:sp>
      <p:sp>
        <p:nvSpPr>
          <p:cNvPr id="8" name="Text 4"/>
          <p:cNvSpPr/>
          <p:nvPr/>
        </p:nvSpPr>
        <p:spPr>
          <a:xfrm>
            <a:off x="904280" y="2298621"/>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AWS Lambda Developer Guide</a:t>
            </a:r>
            <a:endParaRPr lang="en-US" sz="1400" dirty="0"/>
          </a:p>
        </p:txBody>
      </p:sp>
      <p:sp>
        <p:nvSpPr>
          <p:cNvPr id="9" name="Text 5"/>
          <p:cNvSpPr/>
          <p:nvPr/>
        </p:nvSpPr>
        <p:spPr>
          <a:xfrm>
            <a:off x="904280" y="2650808"/>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Amazon API Gateway Documentation</a:t>
            </a:r>
            <a:endParaRPr lang="en-US" sz="1400" dirty="0"/>
          </a:p>
        </p:txBody>
      </p:sp>
      <p:sp>
        <p:nvSpPr>
          <p:cNvPr id="10" name="Text 6"/>
          <p:cNvSpPr/>
          <p:nvPr/>
        </p:nvSpPr>
        <p:spPr>
          <a:xfrm>
            <a:off x="904280" y="3002994"/>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DynamoDB Developer Guide</a:t>
            </a:r>
            <a:endParaRPr lang="en-US" sz="1400" dirty="0"/>
          </a:p>
        </p:txBody>
      </p:sp>
      <p:sp>
        <p:nvSpPr>
          <p:cNvPr id="11" name="Text 7"/>
          <p:cNvSpPr/>
          <p:nvPr/>
        </p:nvSpPr>
        <p:spPr>
          <a:xfrm>
            <a:off x="904280" y="3355181"/>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Amazon CloudFront Documentation</a:t>
            </a:r>
            <a:endParaRPr lang="en-US" sz="1400" dirty="0"/>
          </a:p>
        </p:txBody>
      </p:sp>
      <p:sp>
        <p:nvSpPr>
          <p:cNvPr id="12" name="Text 8"/>
          <p:cNvSpPr/>
          <p:nvPr/>
        </p:nvSpPr>
        <p:spPr>
          <a:xfrm>
            <a:off x="904280" y="3707368"/>
            <a:ext cx="3373874" cy="288965"/>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AWS IAM Best Practices</a:t>
            </a:r>
            <a:endParaRPr lang="en-US" sz="1400" dirty="0"/>
          </a:p>
        </p:txBody>
      </p:sp>
      <p:sp>
        <p:nvSpPr>
          <p:cNvPr id="13" name="Shape 9"/>
          <p:cNvSpPr/>
          <p:nvPr/>
        </p:nvSpPr>
        <p:spPr>
          <a:xfrm>
            <a:off x="4662249" y="1368981"/>
            <a:ext cx="3849529" cy="2830830"/>
          </a:xfrm>
          <a:prstGeom prst="roundRect">
            <a:avLst>
              <a:gd name="adj" fmla="val 3876"/>
            </a:avLst>
          </a:prstGeom>
          <a:solidFill>
            <a:srgbClr val="252833"/>
          </a:solidFill>
          <a:ln w="22860">
            <a:solidFill>
              <a:srgbClr val="5D606B"/>
            </a:solidFill>
            <a:prstDash val="solid"/>
          </a:ln>
        </p:spPr>
      </p:sp>
      <p:pic>
        <p:nvPicPr>
          <p:cNvPr id="14" name="Image 2" descr="preencoded.png"/>
          <p:cNvPicPr>
            <a:picLocks noChangeAspect="1"/>
          </p:cNvPicPr>
          <p:nvPr/>
        </p:nvPicPr>
        <p:blipFill>
          <a:blip r:embed="rId4"/>
          <a:stretch>
            <a:fillRect/>
          </a:stretch>
        </p:blipFill>
        <p:spPr>
          <a:xfrm>
            <a:off x="4639389" y="1368981"/>
            <a:ext cx="91440" cy="2830830"/>
          </a:xfrm>
          <a:prstGeom prst="rect">
            <a:avLst/>
          </a:prstGeom>
        </p:spPr>
      </p:pic>
      <p:sp>
        <p:nvSpPr>
          <p:cNvPr id="15" name="Text 10"/>
          <p:cNvSpPr/>
          <p:nvPr/>
        </p:nvSpPr>
        <p:spPr>
          <a:xfrm>
            <a:off x="4934307" y="1572458"/>
            <a:ext cx="2125147" cy="265628"/>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Lora" pitchFamily="34" charset="0"/>
                <a:ea typeface="Lora" pitchFamily="34" charset="-122"/>
                <a:cs typeface="Lora" pitchFamily="34" charset="-120"/>
              </a:rPr>
              <a:t>Academic Research</a:t>
            </a:r>
            <a:endParaRPr lang="en-US" sz="1650" dirty="0"/>
          </a:p>
        </p:txBody>
      </p:sp>
      <p:sp>
        <p:nvSpPr>
          <p:cNvPr id="16" name="Text 11"/>
          <p:cNvSpPr/>
          <p:nvPr/>
        </p:nvSpPr>
        <p:spPr>
          <a:xfrm>
            <a:off x="4934307" y="1946434"/>
            <a:ext cx="3373993" cy="577929"/>
          </a:xfrm>
          <a:prstGeom prst="rect">
            <a:avLst/>
          </a:prstGeom>
          <a:noFill/>
          <a:ln/>
        </p:spPr>
        <p:txBody>
          <a:bodyPr wrap="square" lIns="0" tIns="0" rIns="0" bIns="0" rtlCol="0" anchor="t"/>
          <a:lstStyle/>
          <a:p>
            <a:pPr marL="0" indent="0" algn="l">
              <a:lnSpc>
                <a:spcPts val="2250"/>
              </a:lnSpc>
              <a:buNone/>
            </a:pPr>
            <a:r>
              <a:rPr lang="en-US" sz="1400" b="1" dirty="0">
                <a:solidFill>
                  <a:srgbClr val="D6E5EF"/>
                </a:solidFill>
                <a:latin typeface="Source Sans 3" pitchFamily="34" charset="0"/>
                <a:ea typeface="Source Sans 3" pitchFamily="34" charset="-122"/>
                <a:cs typeface="Source Sans 3" pitchFamily="34" charset="-120"/>
              </a:rPr>
              <a:t>IEEE Paper:</a:t>
            </a:r>
            <a:r>
              <a:rPr lang="en-US" sz="1400" dirty="0">
                <a:solidFill>
                  <a:srgbClr val="D6E5EF"/>
                </a:solidFill>
                <a:latin typeface="Source Sans 3" pitchFamily="34" charset="0"/>
                <a:ea typeface="Source Sans 3" pitchFamily="34" charset="-122"/>
                <a:cs typeface="Source Sans 3" pitchFamily="34" charset="-120"/>
              </a:rPr>
              <a:t> "Serverless Computing – Economic and Architectural Impact" (2022)</a:t>
            </a:r>
            <a:endParaRPr lang="en-US" sz="1400" dirty="0"/>
          </a:p>
        </p:txBody>
      </p:sp>
      <p:sp>
        <p:nvSpPr>
          <p:cNvPr id="17" name="Text 12"/>
          <p:cNvSpPr/>
          <p:nvPr/>
        </p:nvSpPr>
        <p:spPr>
          <a:xfrm>
            <a:off x="4934307" y="2632710"/>
            <a:ext cx="3373993" cy="1155859"/>
          </a:xfrm>
          <a:prstGeom prst="rect">
            <a:avLst/>
          </a:prstGeom>
          <a:noFill/>
          <a:ln/>
        </p:spPr>
        <p:txBody>
          <a:bodyPr wrap="square" lIns="0" tIns="0" rIns="0" bIns="0" rtlCol="0" anchor="t"/>
          <a:lstStyle/>
          <a:p>
            <a:pPr marL="0" indent="0" algn="l">
              <a:lnSpc>
                <a:spcPts val="2250"/>
              </a:lnSpc>
              <a:buNone/>
            </a:pPr>
            <a:r>
              <a:rPr lang="en-US" sz="1400" dirty="0">
                <a:solidFill>
                  <a:srgbClr val="D6E5EF"/>
                </a:solidFill>
                <a:latin typeface="Source Sans 3" pitchFamily="34" charset="0"/>
                <a:ea typeface="Source Sans 3" pitchFamily="34" charset="-122"/>
                <a:cs typeface="Source Sans 3" pitchFamily="34" charset="-120"/>
              </a:rPr>
              <a:t>Comprehensive analysis of serverless adoption patterns, cost optimization strategies, and architectural trade-offs in cloud-native applications.</a:t>
            </a:r>
            <a:endParaRPr lang="en-US" sz="1400" dirty="0"/>
          </a:p>
        </p:txBody>
      </p:sp>
      <p:sp>
        <p:nvSpPr>
          <p:cNvPr id="18" name="Shape 13"/>
          <p:cNvSpPr/>
          <p:nvPr/>
        </p:nvSpPr>
        <p:spPr>
          <a:xfrm>
            <a:off x="632222" y="4380428"/>
            <a:ext cx="3849410" cy="3282315"/>
          </a:xfrm>
          <a:prstGeom prst="roundRect">
            <a:avLst>
              <a:gd name="adj" fmla="val 3343"/>
            </a:avLst>
          </a:prstGeom>
          <a:solidFill>
            <a:srgbClr val="252833"/>
          </a:solidFill>
          <a:ln w="22860">
            <a:solidFill>
              <a:srgbClr val="5D606B"/>
            </a:solidFill>
            <a:prstDash val="solid"/>
          </a:ln>
        </p:spPr>
      </p:sp>
      <p:pic>
        <p:nvPicPr>
          <p:cNvPr id="19" name="Image 3" descr="preencoded.png"/>
          <p:cNvPicPr>
            <a:picLocks noChangeAspect="1"/>
          </p:cNvPicPr>
          <p:nvPr/>
        </p:nvPicPr>
        <p:blipFill>
          <a:blip r:embed="rId5"/>
          <a:stretch>
            <a:fillRect/>
          </a:stretch>
        </p:blipFill>
        <p:spPr>
          <a:xfrm>
            <a:off x="609362" y="4380428"/>
            <a:ext cx="91440" cy="3282315"/>
          </a:xfrm>
          <a:prstGeom prst="rect">
            <a:avLst/>
          </a:prstGeom>
        </p:spPr>
      </p:pic>
      <p:sp>
        <p:nvSpPr>
          <p:cNvPr id="20" name="Text 14"/>
          <p:cNvSpPr/>
          <p:nvPr/>
        </p:nvSpPr>
        <p:spPr>
          <a:xfrm>
            <a:off x="904280" y="4583906"/>
            <a:ext cx="2125147" cy="265628"/>
          </a:xfrm>
          <a:prstGeom prst="rect">
            <a:avLst/>
          </a:prstGeom>
          <a:noFill/>
          <a:ln/>
        </p:spPr>
        <p:txBody>
          <a:bodyPr wrap="none" lIns="0" tIns="0" rIns="0" bIns="0" rtlCol="0" anchor="t"/>
          <a:lstStyle/>
          <a:p>
            <a:pPr marL="0" indent="0" algn="l">
              <a:lnSpc>
                <a:spcPts val="2050"/>
              </a:lnSpc>
              <a:buNone/>
            </a:pPr>
            <a:r>
              <a:rPr lang="en-US" sz="1650" dirty="0">
                <a:solidFill>
                  <a:srgbClr val="D6E5EF"/>
                </a:solidFill>
                <a:latin typeface="Lora" pitchFamily="34" charset="0"/>
                <a:ea typeface="Lora" pitchFamily="34" charset="-122"/>
                <a:cs typeface="Lora" pitchFamily="34" charset="-120"/>
              </a:rPr>
              <a:t>Industry Resources</a:t>
            </a:r>
            <a:endParaRPr lang="en-US" sz="1650" dirty="0"/>
          </a:p>
        </p:txBody>
      </p:sp>
      <p:sp>
        <p:nvSpPr>
          <p:cNvPr id="21" name="Text 15"/>
          <p:cNvSpPr/>
          <p:nvPr/>
        </p:nvSpPr>
        <p:spPr>
          <a:xfrm>
            <a:off x="904280" y="4957882"/>
            <a:ext cx="3373874" cy="57792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AWS Official Blog: Building a Serverless Web Application</a:t>
            </a:r>
            <a:endParaRPr lang="en-US" sz="1400" dirty="0"/>
          </a:p>
        </p:txBody>
      </p:sp>
      <p:sp>
        <p:nvSpPr>
          <p:cNvPr id="22" name="Text 16"/>
          <p:cNvSpPr/>
          <p:nvPr/>
        </p:nvSpPr>
        <p:spPr>
          <a:xfrm>
            <a:off x="904280" y="5599033"/>
            <a:ext cx="3373874" cy="57792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Medium: Serverless Architecture Patterns</a:t>
            </a:r>
            <a:endParaRPr lang="en-US" sz="1400" dirty="0"/>
          </a:p>
        </p:txBody>
      </p:sp>
      <p:sp>
        <p:nvSpPr>
          <p:cNvPr id="23" name="Text 17"/>
          <p:cNvSpPr/>
          <p:nvPr/>
        </p:nvSpPr>
        <p:spPr>
          <a:xfrm>
            <a:off x="904280" y="6240185"/>
            <a:ext cx="3373874" cy="57792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DynamoDB Best Practices for NoSQL Design</a:t>
            </a:r>
            <a:endParaRPr lang="en-US" sz="1400" dirty="0"/>
          </a:p>
        </p:txBody>
      </p:sp>
      <p:sp>
        <p:nvSpPr>
          <p:cNvPr id="24" name="Text 18"/>
          <p:cNvSpPr/>
          <p:nvPr/>
        </p:nvSpPr>
        <p:spPr>
          <a:xfrm>
            <a:off x="904280" y="6881336"/>
            <a:ext cx="3373874" cy="57792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D6E5EF"/>
                </a:solidFill>
                <a:latin typeface="Source Sans 3" pitchFamily="34" charset="0"/>
                <a:ea typeface="Source Sans 3" pitchFamily="34" charset="-122"/>
                <a:cs typeface="Source Sans 3" pitchFamily="34" charset="-120"/>
              </a:rPr>
              <a:t>CloudFront Performance Optimization Guide</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1080</Words>
  <Application>Microsoft Office PowerPoint</Application>
  <PresentationFormat>Custom</PresentationFormat>
  <Paragraphs>146</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Lora</vt:lpstr>
      <vt:lpstr>Source Sans 3</vt:lpstr>
      <vt:lpstr>Lora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Rishit</dc:creator>
  <cp:lastModifiedBy>Rishit Chaudhary</cp:lastModifiedBy>
  <cp:revision>3</cp:revision>
  <dcterms:created xsi:type="dcterms:W3CDTF">2025-10-29T17:36:23Z</dcterms:created>
  <dcterms:modified xsi:type="dcterms:W3CDTF">2025-10-29T17:43:13Z</dcterms:modified>
</cp:coreProperties>
</file>